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omments/modernComment_101_76428028.xml" ContentType="application/vnd.ms-powerpoint.comments+xml"/>
  <Override PartName="/ppt/notesSlides/notesSlide1.xml" ContentType="application/vnd.openxmlformats-officedocument.presentationml.notesSlide+xml"/>
  <Override PartName="/ppt/comments/modernComment_147_C727EA17.xml" ContentType="application/vnd.ms-powerpoint.comments+xml"/>
  <Override PartName="/ppt/notesSlides/notesSlide2.xml" ContentType="application/vnd.openxmlformats-officedocument.presentationml.notesSlide+xml"/>
  <Override PartName="/ppt/comments/modernComment_13E_20774685.xml" ContentType="application/vnd.ms-powerpoint.comments+xml"/>
  <Override PartName="/ppt/comments/modernComment_140_37243DE1.xml" ContentType="application/vnd.ms-powerpoint.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767" r:id="rId5"/>
    <p:sldMasterId id="2147483754" r:id="rId6"/>
    <p:sldMasterId id="2147483750" r:id="rId7"/>
    <p:sldMasterId id="2147483659" r:id="rId8"/>
    <p:sldMasterId id="2147483648" r:id="rId9"/>
    <p:sldMasterId id="2147483660" r:id="rId10"/>
  </p:sldMasterIdLst>
  <p:notesMasterIdLst>
    <p:notesMasterId r:id="rId67"/>
  </p:notesMasterIdLst>
  <p:sldIdLst>
    <p:sldId id="347" r:id="rId11"/>
    <p:sldId id="260" r:id="rId12"/>
    <p:sldId id="343" r:id="rId13"/>
    <p:sldId id="259" r:id="rId14"/>
    <p:sldId id="257" r:id="rId15"/>
    <p:sldId id="329" r:id="rId16"/>
    <p:sldId id="333" r:id="rId17"/>
    <p:sldId id="334" r:id="rId18"/>
    <p:sldId id="335" r:id="rId19"/>
    <p:sldId id="336" r:id="rId20"/>
    <p:sldId id="337" r:id="rId21"/>
    <p:sldId id="338" r:id="rId22"/>
    <p:sldId id="339" r:id="rId23"/>
    <p:sldId id="340" r:id="rId24"/>
    <p:sldId id="341" r:id="rId25"/>
    <p:sldId id="295" r:id="rId26"/>
    <p:sldId id="307" r:id="rId27"/>
    <p:sldId id="308" r:id="rId28"/>
    <p:sldId id="313" r:id="rId29"/>
    <p:sldId id="325" r:id="rId30"/>
    <p:sldId id="314" r:id="rId31"/>
    <p:sldId id="315" r:id="rId32"/>
    <p:sldId id="327" r:id="rId33"/>
    <p:sldId id="322" r:id="rId34"/>
    <p:sldId id="289" r:id="rId35"/>
    <p:sldId id="290" r:id="rId36"/>
    <p:sldId id="323" r:id="rId37"/>
    <p:sldId id="324" r:id="rId38"/>
    <p:sldId id="349" r:id="rId39"/>
    <p:sldId id="318" r:id="rId40"/>
    <p:sldId id="320" r:id="rId41"/>
    <p:sldId id="309" r:id="rId42"/>
    <p:sldId id="330" r:id="rId43"/>
    <p:sldId id="350" r:id="rId44"/>
    <p:sldId id="264" r:id="rId45"/>
    <p:sldId id="331" r:id="rId46"/>
    <p:sldId id="276" r:id="rId47"/>
    <p:sldId id="351" r:id="rId48"/>
    <p:sldId id="278" r:id="rId49"/>
    <p:sldId id="301" r:id="rId50"/>
    <p:sldId id="316" r:id="rId51"/>
    <p:sldId id="317" r:id="rId52"/>
    <p:sldId id="344" r:id="rId53"/>
    <p:sldId id="277" r:id="rId54"/>
    <p:sldId id="345" r:id="rId55"/>
    <p:sldId id="288" r:id="rId56"/>
    <p:sldId id="282" r:id="rId57"/>
    <p:sldId id="297" r:id="rId58"/>
    <p:sldId id="293" r:id="rId59"/>
    <p:sldId id="286" r:id="rId60"/>
    <p:sldId id="298" r:id="rId61"/>
    <p:sldId id="342" r:id="rId62"/>
    <p:sldId id="294" r:id="rId63"/>
    <p:sldId id="303" r:id="rId64"/>
    <p:sldId id="296" r:id="rId65"/>
    <p:sldId id="34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21AB0B-CFD6-1F7B-B854-4FD1A317FE11}" name="Kinrecka Anderson" initials="" userId="S::kanderson@wakesmartstart.org::69a14744-5ba8-406d-aec5-3aaea02e4de9" providerId="AD"/>
  <p188:author id="{5CA6294A-0837-1443-5DF8-1D834B283CC6}" name="Natasha Williams" initials="NW" userId="S::nwilliams@wakesmartstart.org::5e098bc5-e310-48af-9c68-0b4dc63129ef" providerId="AD"/>
  <p188:author id="{6824E290-6A06-A9CF-681F-738396C08F4D}" name="Taylor Young" initials="TY" userId="S::tyoung@wakesmartstart.org::f4a3f979-8b00-4843-bcf2-af0689de5879" providerId="AD"/>
  <p188:author id="{F87461B9-FAF1-8EAB-B2C1-340841D3E091}" name="Melissa Radice-Peguero" initials="MR" userId="S::mradice-peguero@wakesmartstart.org::b825378d-651a-4458-b971-bdef8abfb81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0707"/>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0F881E-A6F3-8E5D-D114-F3D4E6AB3677}" v="2" dt="2024-07-30T15:00:02.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12D_DC1C70AD.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13C_21FFA5AC.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3D_10B8299B.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WTS 23-24 TS Data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Fall</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Social Emotional (Met Expectation) 10% Growth </c:v>
                </c:pt>
                <c:pt idx="1">
                  <c:v>Physical (Overall) Growth Met 4.80</c:v>
                </c:pt>
                <c:pt idx="2">
                  <c:v>Language (Met Expectation) Growth 8.9%</c:v>
                </c:pt>
                <c:pt idx="3">
                  <c:v>Cognitive (Met Expectation) Growth 9.5%</c:v>
                </c:pt>
                <c:pt idx="4">
                  <c:v>Literary (Met Expecation) Growth 13.1%</c:v>
                </c:pt>
                <c:pt idx="5">
                  <c:v>Math (Met Expectation)  Growth 8.5%</c:v>
                </c:pt>
              </c:strCache>
            </c:strRef>
          </c:cat>
          <c:val>
            <c:numRef>
              <c:f>Sheet1!$B$2:$B$7</c:f>
              <c:numCache>
                <c:formatCode>General</c:formatCode>
                <c:ptCount val="6"/>
                <c:pt idx="0" formatCode="0.00">
                  <c:v>58.2</c:v>
                </c:pt>
                <c:pt idx="1">
                  <c:v>66.400000000000006</c:v>
                </c:pt>
                <c:pt idx="2">
                  <c:v>52.6</c:v>
                </c:pt>
                <c:pt idx="3">
                  <c:v>56.7</c:v>
                </c:pt>
                <c:pt idx="4">
                  <c:v>38.6</c:v>
                </c:pt>
                <c:pt idx="5">
                  <c:v>47.7</c:v>
                </c:pt>
              </c:numCache>
            </c:numRef>
          </c:val>
          <c:extLst>
            <c:ext xmlns:c16="http://schemas.microsoft.com/office/drawing/2014/chart" uri="{C3380CC4-5D6E-409C-BE32-E72D297353CC}">
              <c16:uniqueId val="{00000000-C53A-4D9A-BA73-7110AFE4790F}"/>
            </c:ext>
          </c:extLst>
        </c:ser>
        <c:ser>
          <c:idx val="1"/>
          <c:order val="1"/>
          <c:tx>
            <c:strRef>
              <c:f>Sheet1!$C$1</c:f>
              <c:strCache>
                <c:ptCount val="1"/>
                <c:pt idx="0">
                  <c:v>Winter</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Social Emotional (Met Expectation) 10% Growth </c:v>
                </c:pt>
                <c:pt idx="1">
                  <c:v>Physical (Overall) Growth Met 4.80</c:v>
                </c:pt>
                <c:pt idx="2">
                  <c:v>Language (Met Expectation) Growth 8.9%</c:v>
                </c:pt>
                <c:pt idx="3">
                  <c:v>Cognitive (Met Expectation) Growth 9.5%</c:v>
                </c:pt>
                <c:pt idx="4">
                  <c:v>Literary (Met Expecation) Growth 13.1%</c:v>
                </c:pt>
                <c:pt idx="5">
                  <c:v>Math (Met Expectation)  Growth 8.5%</c:v>
                </c:pt>
              </c:strCache>
            </c:strRef>
          </c:cat>
          <c:val>
            <c:numRef>
              <c:f>Sheet1!$C$2:$C$7</c:f>
              <c:numCache>
                <c:formatCode>General</c:formatCode>
                <c:ptCount val="6"/>
                <c:pt idx="0">
                  <c:v>54.8</c:v>
                </c:pt>
                <c:pt idx="1">
                  <c:v>73.3</c:v>
                </c:pt>
                <c:pt idx="2">
                  <c:v>62.7</c:v>
                </c:pt>
                <c:pt idx="3">
                  <c:v>71.900000000000006</c:v>
                </c:pt>
                <c:pt idx="4">
                  <c:v>74.400000000000006</c:v>
                </c:pt>
                <c:pt idx="5">
                  <c:v>71.400000000000006</c:v>
                </c:pt>
              </c:numCache>
            </c:numRef>
          </c:val>
          <c:extLst>
            <c:ext xmlns:c16="http://schemas.microsoft.com/office/drawing/2014/chart" uri="{C3380CC4-5D6E-409C-BE32-E72D297353CC}">
              <c16:uniqueId val="{00000001-C53A-4D9A-BA73-7110AFE4790F}"/>
            </c:ext>
          </c:extLst>
        </c:ser>
        <c:ser>
          <c:idx val="2"/>
          <c:order val="2"/>
          <c:tx>
            <c:strRef>
              <c:f>Sheet1!$D$1</c:f>
              <c:strCache>
                <c:ptCount val="1"/>
                <c:pt idx="0">
                  <c:v>Spring</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Social Emotional (Met Expectation) 10% Growth </c:v>
                </c:pt>
                <c:pt idx="1">
                  <c:v>Physical (Overall) Growth Met 4.80</c:v>
                </c:pt>
                <c:pt idx="2">
                  <c:v>Language (Met Expectation) Growth 8.9%</c:v>
                </c:pt>
                <c:pt idx="3">
                  <c:v>Cognitive (Met Expectation) Growth 9.5%</c:v>
                </c:pt>
                <c:pt idx="4">
                  <c:v>Literary (Met Expecation) Growth 13.1%</c:v>
                </c:pt>
                <c:pt idx="5">
                  <c:v>Math (Met Expectation)  Growth 8.5%</c:v>
                </c:pt>
              </c:strCache>
            </c:strRef>
          </c:cat>
          <c:val>
            <c:numRef>
              <c:f>Sheet1!$D$2:$D$7</c:f>
              <c:numCache>
                <c:formatCode>General</c:formatCode>
                <c:ptCount val="6"/>
                <c:pt idx="0">
                  <c:v>60.4</c:v>
                </c:pt>
                <c:pt idx="1">
                  <c:v>67.900000000000006</c:v>
                </c:pt>
                <c:pt idx="2">
                  <c:v>72.900000000000006</c:v>
                </c:pt>
                <c:pt idx="3">
                  <c:v>73.900000000000006</c:v>
                </c:pt>
                <c:pt idx="4">
                  <c:v>77.3</c:v>
                </c:pt>
                <c:pt idx="5">
                  <c:v>74.2</c:v>
                </c:pt>
              </c:numCache>
            </c:numRef>
          </c:val>
          <c:extLst>
            <c:ext xmlns:c16="http://schemas.microsoft.com/office/drawing/2014/chart" uri="{C3380CC4-5D6E-409C-BE32-E72D297353CC}">
              <c16:uniqueId val="{00000002-C53A-4D9A-BA73-7110AFE4790F}"/>
            </c:ext>
          </c:extLst>
        </c:ser>
        <c:dLbls>
          <c:dLblPos val="inEnd"/>
          <c:showLegendKey val="0"/>
          <c:showVal val="1"/>
          <c:showCatName val="0"/>
          <c:showSerName val="0"/>
          <c:showPercent val="0"/>
          <c:showBubbleSize val="0"/>
        </c:dLbls>
        <c:gapWidth val="65"/>
        <c:axId val="136927967"/>
        <c:axId val="136928447"/>
      </c:barChart>
      <c:catAx>
        <c:axId val="13692796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36928447"/>
        <c:crosses val="autoZero"/>
        <c:auto val="1"/>
        <c:lblAlgn val="ctr"/>
        <c:lblOffset val="100"/>
        <c:noMultiLvlLbl val="0"/>
      </c:catAx>
      <c:valAx>
        <c:axId val="13692844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136927967"/>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Below</a:t>
            </a:r>
            <a:r>
              <a:rPr lang="en-US" baseline="0"/>
              <a:t> Expectation </a:t>
            </a:r>
            <a:endParaRPr lang="en-US"/>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Fall 23'</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6"/>
                <c:pt idx="0">
                  <c:v>Social Emotional </c:v>
                </c:pt>
                <c:pt idx="1">
                  <c:v>Physical </c:v>
                </c:pt>
                <c:pt idx="2">
                  <c:v>Language</c:v>
                </c:pt>
                <c:pt idx="3">
                  <c:v>Cognitive </c:v>
                </c:pt>
                <c:pt idx="4">
                  <c:v>Literacy</c:v>
                </c:pt>
                <c:pt idx="5">
                  <c:v>Mathematics </c:v>
                </c:pt>
              </c:strCache>
            </c:strRef>
          </c:cat>
          <c:val>
            <c:numRef>
              <c:f>Sheet1!$B$2:$B$8</c:f>
              <c:numCache>
                <c:formatCode>General</c:formatCode>
                <c:ptCount val="7"/>
                <c:pt idx="0">
                  <c:v>39.6</c:v>
                </c:pt>
                <c:pt idx="1">
                  <c:v>30.6</c:v>
                </c:pt>
                <c:pt idx="2">
                  <c:v>45.9</c:v>
                </c:pt>
                <c:pt idx="3">
                  <c:v>43.3</c:v>
                </c:pt>
                <c:pt idx="4">
                  <c:v>60.6</c:v>
                </c:pt>
                <c:pt idx="5">
                  <c:v>51.5</c:v>
                </c:pt>
              </c:numCache>
            </c:numRef>
          </c:val>
          <c:extLst>
            <c:ext xmlns:c16="http://schemas.microsoft.com/office/drawing/2014/chart" uri="{C3380CC4-5D6E-409C-BE32-E72D297353CC}">
              <c16:uniqueId val="{00000000-EE71-4CD3-8F99-97B93691BAC8}"/>
            </c:ext>
          </c:extLst>
        </c:ser>
        <c:ser>
          <c:idx val="1"/>
          <c:order val="1"/>
          <c:tx>
            <c:strRef>
              <c:f>Sheet1!$C$1</c:f>
              <c:strCache>
                <c:ptCount val="1"/>
                <c:pt idx="0">
                  <c:v>Winter 23'</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6"/>
                <c:pt idx="0">
                  <c:v>Social Emotional </c:v>
                </c:pt>
                <c:pt idx="1">
                  <c:v>Physical </c:v>
                </c:pt>
                <c:pt idx="2">
                  <c:v>Language</c:v>
                </c:pt>
                <c:pt idx="3">
                  <c:v>Cognitive </c:v>
                </c:pt>
                <c:pt idx="4">
                  <c:v>Literacy</c:v>
                </c:pt>
                <c:pt idx="5">
                  <c:v>Mathematics </c:v>
                </c:pt>
              </c:strCache>
            </c:strRef>
          </c:cat>
          <c:val>
            <c:numRef>
              <c:f>Sheet1!$C$2:$C$8</c:f>
              <c:numCache>
                <c:formatCode>General</c:formatCode>
                <c:ptCount val="7"/>
                <c:pt idx="0">
                  <c:v>28.1</c:v>
                </c:pt>
                <c:pt idx="1">
                  <c:v>15.6</c:v>
                </c:pt>
                <c:pt idx="2">
                  <c:v>29.1</c:v>
                </c:pt>
                <c:pt idx="3">
                  <c:v>24.4</c:v>
                </c:pt>
                <c:pt idx="4">
                  <c:v>24.1</c:v>
                </c:pt>
                <c:pt idx="5">
                  <c:v>25.6</c:v>
                </c:pt>
              </c:numCache>
            </c:numRef>
          </c:val>
          <c:extLst>
            <c:ext xmlns:c16="http://schemas.microsoft.com/office/drawing/2014/chart" uri="{C3380CC4-5D6E-409C-BE32-E72D297353CC}">
              <c16:uniqueId val="{00000001-EE71-4CD3-8F99-97B93691BAC8}"/>
            </c:ext>
          </c:extLst>
        </c:ser>
        <c:ser>
          <c:idx val="2"/>
          <c:order val="2"/>
          <c:tx>
            <c:strRef>
              <c:f>Sheet1!$D$1</c:f>
              <c:strCache>
                <c:ptCount val="1"/>
                <c:pt idx="0">
                  <c:v>Spring 24'</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6"/>
                <c:pt idx="0">
                  <c:v>Social Emotional </c:v>
                </c:pt>
                <c:pt idx="1">
                  <c:v>Physical </c:v>
                </c:pt>
                <c:pt idx="2">
                  <c:v>Language</c:v>
                </c:pt>
                <c:pt idx="3">
                  <c:v>Cognitive </c:v>
                </c:pt>
                <c:pt idx="4">
                  <c:v>Literacy</c:v>
                </c:pt>
                <c:pt idx="5">
                  <c:v>Mathematics </c:v>
                </c:pt>
              </c:strCache>
            </c:strRef>
          </c:cat>
          <c:val>
            <c:numRef>
              <c:f>Sheet1!$D$2:$D$8</c:f>
              <c:numCache>
                <c:formatCode>General</c:formatCode>
                <c:ptCount val="7"/>
                <c:pt idx="0">
                  <c:v>15.7</c:v>
                </c:pt>
                <c:pt idx="1">
                  <c:v>12.7</c:v>
                </c:pt>
                <c:pt idx="2">
                  <c:v>15.8</c:v>
                </c:pt>
                <c:pt idx="3">
                  <c:v>15.7</c:v>
                </c:pt>
                <c:pt idx="4">
                  <c:v>16.7</c:v>
                </c:pt>
                <c:pt idx="5">
                  <c:v>16.7</c:v>
                </c:pt>
              </c:numCache>
            </c:numRef>
          </c:val>
          <c:extLst>
            <c:ext xmlns:c16="http://schemas.microsoft.com/office/drawing/2014/chart" uri="{C3380CC4-5D6E-409C-BE32-E72D297353CC}">
              <c16:uniqueId val="{00000002-EE71-4CD3-8F99-97B93691BAC8}"/>
            </c:ext>
          </c:extLst>
        </c:ser>
        <c:dLbls>
          <c:dLblPos val="inEnd"/>
          <c:showLegendKey val="0"/>
          <c:showVal val="1"/>
          <c:showCatName val="0"/>
          <c:showSerName val="0"/>
          <c:showPercent val="0"/>
          <c:showBubbleSize val="0"/>
        </c:dLbls>
        <c:gapWidth val="65"/>
        <c:axId val="135252143"/>
        <c:axId val="135236303"/>
      </c:barChart>
      <c:catAx>
        <c:axId val="135252143"/>
        <c:scaling>
          <c:orientation val="minMax"/>
        </c:scaling>
        <c:delete val="0"/>
        <c:axPos val="b"/>
        <c:title>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35236303"/>
        <c:crosses val="autoZero"/>
        <c:auto val="1"/>
        <c:lblAlgn val="ctr"/>
        <c:lblOffset val="100"/>
        <c:noMultiLvlLbl val="0"/>
      </c:catAx>
      <c:valAx>
        <c:axId val="13523630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35252143"/>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Exceeding</a:t>
            </a:r>
            <a:r>
              <a:rPr lang="en-US" baseline="0"/>
              <a:t> Expectations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Fall</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Social Emotional </c:v>
                </c:pt>
                <c:pt idx="1">
                  <c:v>Physical</c:v>
                </c:pt>
                <c:pt idx="2">
                  <c:v>Language</c:v>
                </c:pt>
                <c:pt idx="3">
                  <c:v>Cognitive</c:v>
                </c:pt>
                <c:pt idx="4">
                  <c:v>Literacy</c:v>
                </c:pt>
                <c:pt idx="5">
                  <c:v>Mathematics </c:v>
                </c:pt>
              </c:strCache>
            </c:strRef>
          </c:cat>
          <c:val>
            <c:numRef>
              <c:f>Sheet1!$B$2:$B$7</c:f>
              <c:numCache>
                <c:formatCode>General</c:formatCode>
                <c:ptCount val="6"/>
                <c:pt idx="0">
                  <c:v>2.2000000000000002</c:v>
                </c:pt>
                <c:pt idx="1">
                  <c:v>3</c:v>
                </c:pt>
                <c:pt idx="2">
                  <c:v>1.5</c:v>
                </c:pt>
                <c:pt idx="3">
                  <c:v>0</c:v>
                </c:pt>
                <c:pt idx="4">
                  <c:v>0.8</c:v>
                </c:pt>
                <c:pt idx="5">
                  <c:v>0.8</c:v>
                </c:pt>
              </c:numCache>
            </c:numRef>
          </c:val>
          <c:extLst>
            <c:ext xmlns:c16="http://schemas.microsoft.com/office/drawing/2014/chart" uri="{C3380CC4-5D6E-409C-BE32-E72D297353CC}">
              <c16:uniqueId val="{00000000-0581-4DFC-84C0-ACA2A6B6AD2D}"/>
            </c:ext>
          </c:extLst>
        </c:ser>
        <c:ser>
          <c:idx val="1"/>
          <c:order val="1"/>
          <c:tx>
            <c:strRef>
              <c:f>Sheet1!$C$1</c:f>
              <c:strCache>
                <c:ptCount val="1"/>
                <c:pt idx="0">
                  <c:v>Winter</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Social Emotional </c:v>
                </c:pt>
                <c:pt idx="1">
                  <c:v>Physical</c:v>
                </c:pt>
                <c:pt idx="2">
                  <c:v>Language</c:v>
                </c:pt>
                <c:pt idx="3">
                  <c:v>Cognitive</c:v>
                </c:pt>
                <c:pt idx="4">
                  <c:v>Literacy</c:v>
                </c:pt>
                <c:pt idx="5">
                  <c:v>Mathematics </c:v>
                </c:pt>
              </c:strCache>
            </c:strRef>
          </c:cat>
          <c:val>
            <c:numRef>
              <c:f>Sheet1!$C$2:$C$7</c:f>
              <c:numCache>
                <c:formatCode>General</c:formatCode>
                <c:ptCount val="6"/>
                <c:pt idx="0">
                  <c:v>17</c:v>
                </c:pt>
                <c:pt idx="1">
                  <c:v>11.1</c:v>
                </c:pt>
                <c:pt idx="2">
                  <c:v>8.1999999999999993</c:v>
                </c:pt>
                <c:pt idx="3">
                  <c:v>3.7</c:v>
                </c:pt>
                <c:pt idx="4">
                  <c:v>1.5</c:v>
                </c:pt>
                <c:pt idx="5">
                  <c:v>3</c:v>
                </c:pt>
              </c:numCache>
            </c:numRef>
          </c:val>
          <c:extLst>
            <c:ext xmlns:c16="http://schemas.microsoft.com/office/drawing/2014/chart" uri="{C3380CC4-5D6E-409C-BE32-E72D297353CC}">
              <c16:uniqueId val="{00000001-0581-4DFC-84C0-ACA2A6B6AD2D}"/>
            </c:ext>
          </c:extLst>
        </c:ser>
        <c:ser>
          <c:idx val="2"/>
          <c:order val="2"/>
          <c:tx>
            <c:strRef>
              <c:f>Sheet1!$D$1</c:f>
              <c:strCache>
                <c:ptCount val="1"/>
                <c:pt idx="0">
                  <c:v>Spring</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Social Emotional </c:v>
                </c:pt>
                <c:pt idx="1">
                  <c:v>Physical</c:v>
                </c:pt>
                <c:pt idx="2">
                  <c:v>Language</c:v>
                </c:pt>
                <c:pt idx="3">
                  <c:v>Cognitive</c:v>
                </c:pt>
                <c:pt idx="4">
                  <c:v>Literacy</c:v>
                </c:pt>
                <c:pt idx="5">
                  <c:v>Mathematics </c:v>
                </c:pt>
              </c:strCache>
            </c:strRef>
          </c:cat>
          <c:val>
            <c:numRef>
              <c:f>Sheet1!$D$2:$D$7</c:f>
              <c:numCache>
                <c:formatCode>General</c:formatCode>
                <c:ptCount val="6"/>
                <c:pt idx="0">
                  <c:v>23.9</c:v>
                </c:pt>
                <c:pt idx="1">
                  <c:v>19.399999999999999</c:v>
                </c:pt>
                <c:pt idx="2">
                  <c:v>11.3</c:v>
                </c:pt>
                <c:pt idx="3">
                  <c:v>10.4</c:v>
                </c:pt>
                <c:pt idx="4">
                  <c:v>6.1</c:v>
                </c:pt>
                <c:pt idx="5">
                  <c:v>9.1</c:v>
                </c:pt>
              </c:numCache>
            </c:numRef>
          </c:val>
          <c:extLst>
            <c:ext xmlns:c16="http://schemas.microsoft.com/office/drawing/2014/chart" uri="{C3380CC4-5D6E-409C-BE32-E72D297353CC}">
              <c16:uniqueId val="{00000002-0581-4DFC-84C0-ACA2A6B6AD2D}"/>
            </c:ext>
          </c:extLst>
        </c:ser>
        <c:dLbls>
          <c:dLblPos val="inEnd"/>
          <c:showLegendKey val="0"/>
          <c:showVal val="1"/>
          <c:showCatName val="0"/>
          <c:showSerName val="0"/>
          <c:showPercent val="0"/>
          <c:showBubbleSize val="0"/>
        </c:dLbls>
        <c:gapWidth val="65"/>
        <c:axId val="126083807"/>
        <c:axId val="126084287"/>
      </c:barChart>
      <c:catAx>
        <c:axId val="12608380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26084287"/>
        <c:crosses val="autoZero"/>
        <c:auto val="1"/>
        <c:lblAlgn val="ctr"/>
        <c:lblOffset val="100"/>
        <c:noMultiLvlLbl val="0"/>
      </c:catAx>
      <c:valAx>
        <c:axId val="12608428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26083807"/>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modernComment_101_76428028.xml><?xml version="1.0" encoding="utf-8"?>
<p188:cmLst xmlns:a="http://schemas.openxmlformats.org/drawingml/2006/main" xmlns:r="http://schemas.openxmlformats.org/officeDocument/2006/relationships" xmlns:p188="http://schemas.microsoft.com/office/powerpoint/2018/8/main">
  <p188:cm id="{48143B75-86A5-4D26-92CC-C8B9FFF9E204}" authorId="{F87461B9-FAF1-8EAB-B2C1-340841D3E091}" status="resolved" created="2024-07-06T05:59:30.197" complete="100000">
    <ac:txMkLst xmlns:ac="http://schemas.microsoft.com/office/drawing/2013/main/command">
      <pc:docMk xmlns:pc="http://schemas.microsoft.com/office/powerpoint/2013/main/command"/>
      <pc:sldMk xmlns:pc="http://schemas.microsoft.com/office/powerpoint/2013/main/command" cId="1984069672" sldId="257"/>
      <ac:spMk id="5" creationId="{A349E55F-0D0E-AFA5-84D7-6ABD9D2C12C8}"/>
      <ac:txMk cp="245" len="179">
        <ac:context len="427" hash="4072133258"/>
      </ac:txMk>
    </ac:txMkLst>
    <p188:pos x="5100320" y="2753360"/>
    <p188:replyLst>
      <p188:reply id="{4C653FAA-61B6-47B9-BE08-0481F4D0862C}" authorId="{5CA6294A-0837-1443-5DF8-1D834B283CC6}" created="2024-07-08T01:06:05.974">
        <p188:txBody>
          <a:bodyPr/>
          <a:lstStyle/>
          <a:p>
            <a:r>
              <a:rPr lang="en-US"/>
              <a:t>good idea</a:t>
            </a:r>
          </a:p>
        </p188:txBody>
      </p188:reply>
    </p188:replyLst>
    <p188:txBody>
      <a:bodyPr/>
      <a:lstStyle/>
      <a:p>
        <a:r>
          <a:rPr lang="en-US"/>
          <a:t>Could this be listed out in bullets? also...this is pending on how testing goes. But I feel even if we can't use WorkForce immediately we can plant the seed of what is coming.</a:t>
        </a:r>
      </a:p>
    </p188:txBody>
    <p188:extLst>
      <p:ext xmlns:p="http://schemas.openxmlformats.org/presentationml/2006/main" uri="{57CB4572-C831-44C2-8A1C-0ADB6CCDFE69}">
        <p223:reactions xmlns:p223="http://schemas.microsoft.com/office/powerpoint/2022/03/main">
          <p223:rxn type="👍">
            <p223:instance time="2024-07-08T01:06:08.428" authorId="{5CA6294A-0837-1443-5DF8-1D834B283CC6}"/>
          </p223:rxn>
        </p223:reactions>
      </p:ext>
    </p188:extLst>
  </p188:cm>
</p188:cmLst>
</file>

<file path=ppt/comments/modernComment_13E_20774685.xml><?xml version="1.0" encoding="utf-8"?>
<p188:cmLst xmlns:a="http://schemas.openxmlformats.org/drawingml/2006/main" xmlns:r="http://schemas.openxmlformats.org/officeDocument/2006/relationships" xmlns:p188="http://schemas.microsoft.com/office/powerpoint/2018/8/main">
  <p188:cm id="{F22E80B4-784C-42C2-93B5-AD31ECEB09F7}" authorId="{F87461B9-FAF1-8EAB-B2C1-340841D3E091}" created="2024-07-16T15:54:09.389" startDate="2024-07-16T15:54:09.389" dueDate="2024-07-16T15:54:09.389" assignedTo="{7F21AB0B-CFD6-1F7B-B854-4FD1A317FE11}" title="@Kinrecka Anderson could you look at this slide and see if this is ok please ☺️">
    <pc:sldMkLst xmlns:pc="http://schemas.microsoft.com/office/powerpoint/2013/main/command">
      <pc:docMk/>
      <pc:sldMk cId="544687749" sldId="318"/>
    </pc:sldMkLst>
    <p188:txBody>
      <a:bodyPr/>
      <a:lstStyle/>
      <a:p>
        <a:r>
          <a:rPr lang="en-US"/>
          <a:t>[@Kinrecka Anderson] could you look at this slide and see if this is ok please ☺️</a:t>
        </a:r>
      </a:p>
    </p188:txBody>
    <p188:extLst>
      <p:ext xmlns:p="http://schemas.openxmlformats.org/presentationml/2006/main" uri="{5BB2D875-25FF-4072-B9AC-8F64D62656EB}">
        <p228:taskDetails xmlns:p228="http://schemas.microsoft.com/office/powerpoint/2022/08/main">
          <p228:history>
            <p228:event time="2024-07-16T15:54:09.389" id="{64457F87-3BD9-4AEC-BFF5-649221FA048A}">
              <p228:atrbtn authorId="{F87461B9-FAF1-8EAB-B2C1-340841D3E091}"/>
              <p228:anchr>
                <p228:comment id="{F22E80B4-784C-42C2-93B5-AD31ECEB09F7}"/>
              </p228:anchr>
              <p228:add/>
            </p228:event>
            <p228:event time="2024-07-16T15:54:09.389" id="{379CACCE-805F-4DE5-9FFA-DD8F51D33289}">
              <p228:atrbtn authorId="{F87461B9-FAF1-8EAB-B2C1-340841D3E091}"/>
              <p228:anchr>
                <p228:comment id="{F22E80B4-784C-42C2-93B5-AD31ECEB09F7}"/>
              </p228:anchr>
              <p228:asgn authorId="{7F21AB0B-CFD6-1F7B-B854-4FD1A317FE11}"/>
            </p228:event>
            <p228:event time="2024-07-16T15:54:09.389" id="{86224B2D-263C-4CE7-A2B6-120923FF7584}">
              <p228:atrbtn authorId="{F87461B9-FAF1-8EAB-B2C1-340841D3E091}"/>
              <p228:anchr>
                <p228:comment id="{F22E80B4-784C-42C2-93B5-AD31ECEB09F7}"/>
              </p228:anchr>
              <p228:title val="@Kinrecka Anderson could you look at this slide and see if this is ok please ☺️"/>
            </p228:event>
            <p228:event time="2024-07-16T15:54:09.389" id="{08503CFD-D469-4F46-BDAE-B79D6937275A}">
              <p228:atrbtn authorId="{F87461B9-FAF1-8EAB-B2C1-340841D3E091}"/>
              <p228:anchr>
                <p228:comment id="{F22E80B4-784C-42C2-93B5-AD31ECEB09F7}"/>
              </p228:anchr>
              <p228:date stDt="2024-07-16T15:54:09.389" endDt="2024-07-16T15:54:09.389"/>
            </p228:event>
          </p228:history>
        </p228:taskDetails>
      </p:ext>
    </p188:extLst>
  </p188:cm>
</p188:cmLst>
</file>

<file path=ppt/comments/modernComment_140_37243DE1.xml><?xml version="1.0" encoding="utf-8"?>
<p188:cmLst xmlns:a="http://schemas.openxmlformats.org/drawingml/2006/main" xmlns:r="http://schemas.openxmlformats.org/officeDocument/2006/relationships" xmlns:p188="http://schemas.microsoft.com/office/powerpoint/2018/8/main">
  <p188:cm id="{8752114B-B4C1-4032-954A-78CD57EDB540}" authorId="{F87461B9-FAF1-8EAB-B2C1-340841D3E091}" status="resolved" created="2024-07-06T06:20:16.443" complete="100000">
    <pc:sldMkLst xmlns:pc="http://schemas.microsoft.com/office/powerpoint/2013/main/command">
      <pc:docMk/>
      <pc:sldMk cId="925122017" sldId="320"/>
    </pc:sldMkLst>
    <p188:txBody>
      <a:bodyPr/>
      <a:lstStyle/>
      <a:p>
        <a:r>
          <a:rPr lang="en-US"/>
          <a:t>Could we move this up with slide 7?</a:t>
        </a:r>
      </a:p>
    </p188:txBody>
  </p188:cm>
</p188:cmLst>
</file>

<file path=ppt/comments/modernComment_147_C727EA17.xml><?xml version="1.0" encoding="utf-8"?>
<p188:cmLst xmlns:a="http://schemas.openxmlformats.org/drawingml/2006/main" xmlns:r="http://schemas.openxmlformats.org/officeDocument/2006/relationships" xmlns:p188="http://schemas.microsoft.com/office/powerpoint/2018/8/main">
  <p188:cm id="{124A06C1-043E-45E2-AF08-FD63C855C85A}" authorId="{F87461B9-FAF1-8EAB-B2C1-340841D3E091}" created="2024-07-06T06:04:03.486">
    <pc:sldMkLst xmlns:pc="http://schemas.microsoft.com/office/powerpoint/2013/main/command">
      <pc:docMk/>
      <pc:sldMk cId="3341281815" sldId="327"/>
    </pc:sldMkLst>
    <p188:replyLst>
      <p188:reply id="{865A8ADB-6278-4BFE-BB9C-CE1CDDEE2182}" authorId="{5CA6294A-0837-1443-5DF8-1D834B283CC6}" created="2024-07-08T01:09:10.700">
        <p188:txBody>
          <a:bodyPr/>
          <a:lstStyle/>
          <a:p>
            <a:r>
              <a:rPr lang="en-US"/>
              <a:t>Melissa what do you think about this?</a:t>
            </a:r>
          </a:p>
        </p188:txBody>
      </p188:reply>
      <p188:reply id="{1670CA1D-A6D6-448D-BDED-058404695E2A}" authorId="{F87461B9-FAF1-8EAB-B2C1-340841D3E091}" created="2024-07-08T19:59:46.461">
        <p188:txBody>
          <a:bodyPr/>
          <a:lstStyle/>
          <a:p>
            <a:r>
              <a:rPr lang="en-US"/>
              <a:t>Perfect!</a:t>
            </a:r>
          </a:p>
        </p188:txBody>
      </p188:reply>
    </p188:replyLst>
    <p188:txBody>
      <a:bodyPr/>
      <a:lstStyle/>
      <a:p>
        <a:r>
          <a:rPr lang="en-US"/>
          <a:t>I think here we need to emphasize to providers to encourage families that need wrap care to apply for these resources to offset the cost to families.</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152.svg"/><Relationship Id="rId2" Type="http://schemas.openxmlformats.org/officeDocument/2006/relationships/image" Target="../media/image151.png"/><Relationship Id="rId1" Type="http://schemas.openxmlformats.org/officeDocument/2006/relationships/hyperlink" Target="mailto:nwilliams@wakesmartstart.org"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mailto:nwilliams@wakesmartstart.org" TargetMode="External"/><Relationship Id="rId2" Type="http://schemas.openxmlformats.org/officeDocument/2006/relationships/image" Target="../media/image152.svg"/><Relationship Id="rId1" Type="http://schemas.openxmlformats.org/officeDocument/2006/relationships/image" Target="../media/image151.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BCBCA7-F104-4306-825F-7283FB6692E5}" type="doc">
      <dgm:prSet loTypeId="urn:microsoft.com/office/officeart/2005/8/layout/cycle2" loCatId="cycle" qsTypeId="urn:microsoft.com/office/officeart/2005/8/quickstyle/simple2" qsCatId="simple" csTypeId="urn:microsoft.com/office/officeart/2005/8/colors/accent1_3" csCatId="accent1" phldr="1"/>
      <dgm:spPr/>
      <dgm:t>
        <a:bodyPr/>
        <a:lstStyle/>
        <a:p>
          <a:endParaRPr lang="en-US"/>
        </a:p>
      </dgm:t>
    </dgm:pt>
    <dgm:pt modelId="{5DF9305E-2121-4C90-869F-8D7CAC9C53CB}">
      <dgm:prSet custT="1"/>
      <dgm:spPr/>
      <dgm:t>
        <a:bodyPr/>
        <a:lstStyle/>
        <a:p>
          <a:pPr algn="ctr" rtl="0"/>
          <a:r>
            <a:rPr lang="en-US" sz="1400" b="0">
              <a:latin typeface="Calibri Light"/>
              <a:cs typeface="Times New Roman"/>
            </a:rPr>
            <a:t>Sites are required to: </a:t>
          </a:r>
        </a:p>
      </dgm:t>
    </dgm:pt>
    <dgm:pt modelId="{F7375DD0-9AF1-4EA4-8DC2-8EC046C3C250}" type="parTrans" cxnId="{6CF811C7-F813-4B04-8117-E9834AB739CB}">
      <dgm:prSet/>
      <dgm:spPr/>
      <dgm:t>
        <a:bodyPr/>
        <a:lstStyle/>
        <a:p>
          <a:endParaRPr lang="en-US"/>
        </a:p>
      </dgm:t>
    </dgm:pt>
    <dgm:pt modelId="{894439ED-D19E-416D-96D6-8BC403CA383F}" type="sibTrans" cxnId="{6CF811C7-F813-4B04-8117-E9834AB739CB}">
      <dgm:prSet/>
      <dgm:spPr/>
      <dgm:t>
        <a:bodyPr/>
        <a:lstStyle/>
        <a:p>
          <a:endParaRPr lang="en-US"/>
        </a:p>
      </dgm:t>
    </dgm:pt>
    <dgm:pt modelId="{8F60BCCB-12BA-4BE7-8518-F89256ADC094}">
      <dgm:prSet custT="1"/>
      <dgm:spPr/>
      <dgm:t>
        <a:bodyPr/>
        <a:lstStyle/>
        <a:p>
          <a:pPr algn="l"/>
          <a:r>
            <a:rPr lang="en-US" sz="1400" b="0" i="0" baseline="0">
              <a:latin typeface="Calibri Light"/>
              <a:cs typeface="Times New Roman"/>
            </a:rPr>
            <a:t>orient each family to the program when a child is assigned to their site</a:t>
          </a:r>
          <a:endParaRPr lang="en-US" sz="1400" b="0">
            <a:latin typeface="Calibri Light"/>
            <a:cs typeface="Times New Roman"/>
          </a:endParaRPr>
        </a:p>
      </dgm:t>
    </dgm:pt>
    <dgm:pt modelId="{A66AC02B-F3DF-44DF-9251-465C43B6F12E}" type="parTrans" cxnId="{92EEBFCC-3A07-4868-990D-9AF860C17940}">
      <dgm:prSet/>
      <dgm:spPr/>
      <dgm:t>
        <a:bodyPr/>
        <a:lstStyle/>
        <a:p>
          <a:endParaRPr lang="en-US"/>
        </a:p>
      </dgm:t>
    </dgm:pt>
    <dgm:pt modelId="{3308BB83-8E83-43B4-9567-152E2007B8BD}" type="sibTrans" cxnId="{92EEBFCC-3A07-4868-990D-9AF860C17940}">
      <dgm:prSet/>
      <dgm:spPr/>
      <dgm:t>
        <a:bodyPr/>
        <a:lstStyle/>
        <a:p>
          <a:endParaRPr lang="en-US"/>
        </a:p>
      </dgm:t>
    </dgm:pt>
    <dgm:pt modelId="{42E8D376-0FDD-4B00-9DDD-464DAE21F7E1}">
      <dgm:prSet custT="1"/>
      <dgm:spPr/>
      <dgm:t>
        <a:bodyPr/>
        <a:lstStyle/>
        <a:p>
          <a:pPr algn="l"/>
          <a:r>
            <a:rPr lang="en-US" sz="1400" b="0" i="0" baseline="0">
              <a:latin typeface="Calibri Light"/>
              <a:cs typeface="Times New Roman"/>
            </a:rPr>
            <a:t>conduct at least 2 family conferences during the program year</a:t>
          </a:r>
          <a:endParaRPr lang="en-US" sz="1400" b="0">
            <a:latin typeface="Calibri Light"/>
            <a:cs typeface="Times New Roman"/>
          </a:endParaRPr>
        </a:p>
      </dgm:t>
    </dgm:pt>
    <dgm:pt modelId="{D138D931-100F-41D6-A985-7D4FF82D4FE0}" type="parTrans" cxnId="{9B3C2DA9-429F-4A66-898C-17ADEB58DEFF}">
      <dgm:prSet/>
      <dgm:spPr/>
      <dgm:t>
        <a:bodyPr/>
        <a:lstStyle/>
        <a:p>
          <a:endParaRPr lang="en-US"/>
        </a:p>
      </dgm:t>
    </dgm:pt>
    <dgm:pt modelId="{3900E35C-BE64-4A68-933D-0284688C10EC}" type="sibTrans" cxnId="{9B3C2DA9-429F-4A66-898C-17ADEB58DEFF}">
      <dgm:prSet/>
      <dgm:spPr/>
      <dgm:t>
        <a:bodyPr/>
        <a:lstStyle/>
        <a:p>
          <a:endParaRPr lang="en-US"/>
        </a:p>
      </dgm:t>
    </dgm:pt>
    <dgm:pt modelId="{62BD0D2E-0B05-42F2-9E95-B7CF0FF169E6}">
      <dgm:prSet custT="1"/>
      <dgm:spPr/>
      <dgm:t>
        <a:bodyPr/>
        <a:lstStyle/>
        <a:p>
          <a:pPr algn="l"/>
          <a:r>
            <a:rPr lang="en-US" sz="1400" b="0" i="0" baseline="0">
              <a:latin typeface="Calibri Light"/>
              <a:cs typeface="Times New Roman"/>
            </a:rPr>
            <a:t>offer at least 4 additional FE opportunities during the program year</a:t>
          </a:r>
          <a:endParaRPr lang="en-US" sz="1400" b="0">
            <a:latin typeface="Calibri Light"/>
            <a:cs typeface="Times New Roman"/>
          </a:endParaRPr>
        </a:p>
      </dgm:t>
    </dgm:pt>
    <dgm:pt modelId="{0C1EA03B-7503-4F7B-9B7C-BD65E61561E1}" type="parTrans" cxnId="{00C0B45D-2344-4E51-AE95-1DAFC5A16844}">
      <dgm:prSet/>
      <dgm:spPr/>
      <dgm:t>
        <a:bodyPr/>
        <a:lstStyle/>
        <a:p>
          <a:endParaRPr lang="en-US"/>
        </a:p>
      </dgm:t>
    </dgm:pt>
    <dgm:pt modelId="{BE74F95C-DD57-4EAB-8C24-E8A2D24A0288}" type="sibTrans" cxnId="{00C0B45D-2344-4E51-AE95-1DAFC5A16844}">
      <dgm:prSet/>
      <dgm:spPr/>
      <dgm:t>
        <a:bodyPr/>
        <a:lstStyle/>
        <a:p>
          <a:endParaRPr lang="en-US"/>
        </a:p>
      </dgm:t>
    </dgm:pt>
    <dgm:pt modelId="{70B77C1A-4EBE-4DF1-89B2-0C1D078ED063}">
      <dgm:prSet custT="1"/>
      <dgm:spPr/>
      <dgm:t>
        <a:bodyPr/>
        <a:lstStyle/>
        <a:p>
          <a:pPr algn="l"/>
          <a:r>
            <a:rPr lang="en-US" sz="1400" b="0" i="0" baseline="0">
              <a:latin typeface="Calibri Light"/>
              <a:cs typeface="Times New Roman"/>
            </a:rPr>
            <a:t>provide updates on activities and objectives to families at least once per month</a:t>
          </a:r>
          <a:endParaRPr lang="en-US" sz="1400" b="0">
            <a:latin typeface="Calibri Light"/>
            <a:cs typeface="Times New Roman"/>
          </a:endParaRPr>
        </a:p>
      </dgm:t>
    </dgm:pt>
    <dgm:pt modelId="{A63AF6A1-A62C-4C39-84F8-D22074152A96}" type="parTrans" cxnId="{EB4FB7C0-6584-4250-B33D-4AD730D2D71F}">
      <dgm:prSet/>
      <dgm:spPr/>
      <dgm:t>
        <a:bodyPr/>
        <a:lstStyle/>
        <a:p>
          <a:endParaRPr lang="en-US"/>
        </a:p>
      </dgm:t>
    </dgm:pt>
    <dgm:pt modelId="{C1E0C69E-0D2F-4930-99FA-6DB10064C782}" type="sibTrans" cxnId="{EB4FB7C0-6584-4250-B33D-4AD730D2D71F}">
      <dgm:prSet/>
      <dgm:spPr/>
      <dgm:t>
        <a:bodyPr/>
        <a:lstStyle/>
        <a:p>
          <a:endParaRPr lang="en-US"/>
        </a:p>
      </dgm:t>
    </dgm:pt>
    <dgm:pt modelId="{BCAA5CD1-4590-48A3-AD47-0EE8082AD4ED}">
      <dgm:prSet custT="1"/>
      <dgm:spPr/>
      <dgm:t>
        <a:bodyPr/>
        <a:lstStyle/>
        <a:p>
          <a:pPr algn="l"/>
          <a:r>
            <a:rPr lang="en-US" sz="1400" b="0" i="0" baseline="0">
              <a:latin typeface="Calibri Light"/>
              <a:cs typeface="Times New Roman"/>
            </a:rPr>
            <a:t>document all FE activities in writing and keep on file at the site</a:t>
          </a:r>
          <a:endParaRPr lang="en-US" sz="1400" b="0">
            <a:latin typeface="Calibri Light"/>
            <a:cs typeface="Times New Roman"/>
          </a:endParaRPr>
        </a:p>
      </dgm:t>
    </dgm:pt>
    <dgm:pt modelId="{C10F0800-E4FC-4479-B315-477F3F41F5D2}" type="parTrans" cxnId="{A91749F5-DB1E-4C58-ACEB-B10100175BCA}">
      <dgm:prSet/>
      <dgm:spPr/>
      <dgm:t>
        <a:bodyPr/>
        <a:lstStyle/>
        <a:p>
          <a:endParaRPr lang="en-US"/>
        </a:p>
      </dgm:t>
    </dgm:pt>
    <dgm:pt modelId="{2FC526AB-2463-4EE8-AF67-035E601B3F66}" type="sibTrans" cxnId="{A91749F5-DB1E-4C58-ACEB-B10100175BCA}">
      <dgm:prSet/>
      <dgm:spPr/>
      <dgm:t>
        <a:bodyPr/>
        <a:lstStyle/>
        <a:p>
          <a:endParaRPr lang="en-US"/>
        </a:p>
      </dgm:t>
    </dgm:pt>
    <dgm:pt modelId="{0B91CA35-C692-4AC8-9FC4-ADDEA4BDE10B}">
      <dgm:prSet custT="1"/>
      <dgm:spPr/>
      <dgm:t>
        <a:bodyPr/>
        <a:lstStyle/>
        <a:p>
          <a:pPr algn="l"/>
          <a:r>
            <a:rPr lang="en-US" sz="1400" b="0" i="0" baseline="0">
              <a:latin typeface="Calibri Light"/>
              <a:cs typeface="Times New Roman"/>
            </a:rPr>
            <a:t>develop a FE plan in collaboration with WTS families</a:t>
          </a:r>
          <a:endParaRPr lang="en-US" sz="1400" b="0">
            <a:latin typeface="Calibri Light"/>
            <a:cs typeface="Times New Roman"/>
          </a:endParaRPr>
        </a:p>
      </dgm:t>
    </dgm:pt>
    <dgm:pt modelId="{60A25504-69E9-4BB4-B539-F7E50D6BF27E}" type="parTrans" cxnId="{074D9996-89A3-40BC-B54C-30CFD9997537}">
      <dgm:prSet/>
      <dgm:spPr/>
      <dgm:t>
        <a:bodyPr/>
        <a:lstStyle/>
        <a:p>
          <a:endParaRPr lang="en-US"/>
        </a:p>
      </dgm:t>
    </dgm:pt>
    <dgm:pt modelId="{CD2E4BBA-BE3B-436B-A7AE-C6F25796A5D4}" type="sibTrans" cxnId="{074D9996-89A3-40BC-B54C-30CFD9997537}">
      <dgm:prSet/>
      <dgm:spPr/>
      <dgm:t>
        <a:bodyPr/>
        <a:lstStyle/>
        <a:p>
          <a:endParaRPr lang="en-US"/>
        </a:p>
      </dgm:t>
    </dgm:pt>
    <dgm:pt modelId="{E46EA293-F6E5-464D-B0BC-0AF6C749F3DE}" type="pres">
      <dgm:prSet presAssocID="{D9BCBCA7-F104-4306-825F-7283FB6692E5}" presName="cycle" presStyleCnt="0">
        <dgm:presLayoutVars>
          <dgm:dir/>
          <dgm:resizeHandles val="exact"/>
        </dgm:presLayoutVars>
      </dgm:prSet>
      <dgm:spPr/>
    </dgm:pt>
    <dgm:pt modelId="{E666C09B-9D8F-4760-8DC8-47A64E25B643}" type="pres">
      <dgm:prSet presAssocID="{5DF9305E-2121-4C90-869F-8D7CAC9C53CB}" presName="node" presStyleLbl="node1" presStyleIdx="0" presStyleCnt="1" custRadScaleRad="151935" custRadScaleInc="152">
        <dgm:presLayoutVars>
          <dgm:bulletEnabled val="1"/>
        </dgm:presLayoutVars>
      </dgm:prSet>
      <dgm:spPr/>
    </dgm:pt>
  </dgm:ptLst>
  <dgm:cxnLst>
    <dgm:cxn modelId="{0AAFF908-4FC6-4A29-A5A0-D1BAB0103924}" type="presOf" srcId="{8F60BCCB-12BA-4BE7-8518-F89256ADC094}" destId="{E666C09B-9D8F-4760-8DC8-47A64E25B643}" srcOrd="0" destOrd="1" presId="urn:microsoft.com/office/officeart/2005/8/layout/cycle2"/>
    <dgm:cxn modelId="{04327C3F-2654-4522-97B2-55D535474C64}" type="presOf" srcId="{62BD0D2E-0B05-42F2-9E95-B7CF0FF169E6}" destId="{E666C09B-9D8F-4760-8DC8-47A64E25B643}" srcOrd="0" destOrd="3" presId="urn:microsoft.com/office/officeart/2005/8/layout/cycle2"/>
    <dgm:cxn modelId="{00C0B45D-2344-4E51-AE95-1DAFC5A16844}" srcId="{5DF9305E-2121-4C90-869F-8D7CAC9C53CB}" destId="{62BD0D2E-0B05-42F2-9E95-B7CF0FF169E6}" srcOrd="2" destOrd="0" parTransId="{0C1EA03B-7503-4F7B-9B7C-BD65E61561E1}" sibTransId="{BE74F95C-DD57-4EAB-8C24-E8A2D24A0288}"/>
    <dgm:cxn modelId="{3EF10845-C7E4-4873-A99B-DA4600344311}" type="presOf" srcId="{42E8D376-0FDD-4B00-9DDD-464DAE21F7E1}" destId="{E666C09B-9D8F-4760-8DC8-47A64E25B643}" srcOrd="0" destOrd="2" presId="urn:microsoft.com/office/officeart/2005/8/layout/cycle2"/>
    <dgm:cxn modelId="{074D9996-89A3-40BC-B54C-30CFD9997537}" srcId="{5DF9305E-2121-4C90-869F-8D7CAC9C53CB}" destId="{0B91CA35-C692-4AC8-9FC4-ADDEA4BDE10B}" srcOrd="5" destOrd="0" parTransId="{60A25504-69E9-4BB4-B539-F7E50D6BF27E}" sibTransId="{CD2E4BBA-BE3B-436B-A7AE-C6F25796A5D4}"/>
    <dgm:cxn modelId="{324165A1-55E5-457E-941D-C46C9CF4F1CA}" type="presOf" srcId="{D9BCBCA7-F104-4306-825F-7283FB6692E5}" destId="{E46EA293-F6E5-464D-B0BC-0AF6C749F3DE}" srcOrd="0" destOrd="0" presId="urn:microsoft.com/office/officeart/2005/8/layout/cycle2"/>
    <dgm:cxn modelId="{9B3C2DA9-429F-4A66-898C-17ADEB58DEFF}" srcId="{5DF9305E-2121-4C90-869F-8D7CAC9C53CB}" destId="{42E8D376-0FDD-4B00-9DDD-464DAE21F7E1}" srcOrd="1" destOrd="0" parTransId="{D138D931-100F-41D6-A985-7D4FF82D4FE0}" sibTransId="{3900E35C-BE64-4A68-933D-0284688C10EC}"/>
    <dgm:cxn modelId="{030532BA-8E62-47A1-A04E-63350D40D90A}" type="presOf" srcId="{5DF9305E-2121-4C90-869F-8D7CAC9C53CB}" destId="{E666C09B-9D8F-4760-8DC8-47A64E25B643}" srcOrd="0" destOrd="0" presId="urn:microsoft.com/office/officeart/2005/8/layout/cycle2"/>
    <dgm:cxn modelId="{EB4FB7C0-6584-4250-B33D-4AD730D2D71F}" srcId="{5DF9305E-2121-4C90-869F-8D7CAC9C53CB}" destId="{70B77C1A-4EBE-4DF1-89B2-0C1D078ED063}" srcOrd="3" destOrd="0" parTransId="{A63AF6A1-A62C-4C39-84F8-D22074152A96}" sibTransId="{C1E0C69E-0D2F-4930-99FA-6DB10064C782}"/>
    <dgm:cxn modelId="{6CF811C7-F813-4B04-8117-E9834AB739CB}" srcId="{D9BCBCA7-F104-4306-825F-7283FB6692E5}" destId="{5DF9305E-2121-4C90-869F-8D7CAC9C53CB}" srcOrd="0" destOrd="0" parTransId="{F7375DD0-9AF1-4EA4-8DC2-8EC046C3C250}" sibTransId="{894439ED-D19E-416D-96D6-8BC403CA383F}"/>
    <dgm:cxn modelId="{C26243C9-2684-451E-958A-C25D187C4BEC}" type="presOf" srcId="{0B91CA35-C692-4AC8-9FC4-ADDEA4BDE10B}" destId="{E666C09B-9D8F-4760-8DC8-47A64E25B643}" srcOrd="0" destOrd="6" presId="urn:microsoft.com/office/officeart/2005/8/layout/cycle2"/>
    <dgm:cxn modelId="{92EEBFCC-3A07-4868-990D-9AF860C17940}" srcId="{5DF9305E-2121-4C90-869F-8D7CAC9C53CB}" destId="{8F60BCCB-12BA-4BE7-8518-F89256ADC094}" srcOrd="0" destOrd="0" parTransId="{A66AC02B-F3DF-44DF-9251-465C43B6F12E}" sibTransId="{3308BB83-8E83-43B4-9567-152E2007B8BD}"/>
    <dgm:cxn modelId="{0078BCF4-6DAA-4652-AD45-3624F2D2D149}" type="presOf" srcId="{BCAA5CD1-4590-48A3-AD47-0EE8082AD4ED}" destId="{E666C09B-9D8F-4760-8DC8-47A64E25B643}" srcOrd="0" destOrd="5" presId="urn:microsoft.com/office/officeart/2005/8/layout/cycle2"/>
    <dgm:cxn modelId="{A91749F5-DB1E-4C58-ACEB-B10100175BCA}" srcId="{5DF9305E-2121-4C90-869F-8D7CAC9C53CB}" destId="{BCAA5CD1-4590-48A3-AD47-0EE8082AD4ED}" srcOrd="4" destOrd="0" parTransId="{C10F0800-E4FC-4479-B315-477F3F41F5D2}" sibTransId="{2FC526AB-2463-4EE8-AF67-035E601B3F66}"/>
    <dgm:cxn modelId="{7382A4F9-FFD1-403C-A150-7ED9D21E600E}" type="presOf" srcId="{70B77C1A-4EBE-4DF1-89B2-0C1D078ED063}" destId="{E666C09B-9D8F-4760-8DC8-47A64E25B643}" srcOrd="0" destOrd="4" presId="urn:microsoft.com/office/officeart/2005/8/layout/cycle2"/>
    <dgm:cxn modelId="{6C19A1F0-9B3E-4481-8543-401FABD51CF0}" type="presParOf" srcId="{E46EA293-F6E5-464D-B0BC-0AF6C749F3DE}" destId="{E666C09B-9D8F-4760-8DC8-47A64E25B64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C10E1E-5F1F-4158-94A2-A10542E8D69D}"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C329C548-4489-433F-8D8F-807BC41777A7}">
      <dgm:prSet custT="1"/>
      <dgm:spPr/>
      <dgm:t>
        <a:bodyPr/>
        <a:lstStyle/>
        <a:p>
          <a:pPr>
            <a:lnSpc>
              <a:spcPct val="100000"/>
            </a:lnSpc>
          </a:pPr>
          <a:r>
            <a:rPr lang="en-US" sz="1400"/>
            <a:t>Please note: All form are to be typed and sent electronically to Natasha Williams </a:t>
          </a:r>
          <a:r>
            <a:rPr lang="en-US" sz="1400">
              <a:hlinkClick xmlns:r="http://schemas.openxmlformats.org/officeDocument/2006/relationships" r:id="rId1">
                <a:extLst>
                  <a:ext uri="{A12FA001-AC4F-418D-AE19-62706E023703}">
                    <ahyp:hlinkClr xmlns:ahyp="http://schemas.microsoft.com/office/drawing/2018/hyperlinkcolor" val="tx"/>
                  </a:ext>
                </a:extLst>
              </a:hlinkClick>
            </a:rPr>
            <a:t>nwilliams@wakesmartstart.org</a:t>
          </a:r>
          <a:r>
            <a:rPr lang="en-US" sz="1400"/>
            <a:t> by August 2, 2024, at 5:00pm. </a:t>
          </a:r>
        </a:p>
      </dgm:t>
    </dgm:pt>
    <dgm:pt modelId="{4A84A89E-0CE9-40E5-9B1F-71CECBC725C7}" type="parTrans" cxnId="{298D23C0-7511-4FF6-A7BD-130FAFC15C41}">
      <dgm:prSet/>
      <dgm:spPr/>
      <dgm:t>
        <a:bodyPr/>
        <a:lstStyle/>
        <a:p>
          <a:endParaRPr lang="en-US"/>
        </a:p>
      </dgm:t>
    </dgm:pt>
    <dgm:pt modelId="{C87D7A99-F649-4D12-B30C-F2F6C369E03E}" type="sibTrans" cxnId="{298D23C0-7511-4FF6-A7BD-130FAFC15C41}">
      <dgm:prSet/>
      <dgm:spPr/>
      <dgm:t>
        <a:bodyPr/>
        <a:lstStyle/>
        <a:p>
          <a:endParaRPr lang="en-US"/>
        </a:p>
      </dgm:t>
    </dgm:pt>
    <dgm:pt modelId="{01E7C09A-984E-4FF3-B441-69560B149914}" type="pres">
      <dgm:prSet presAssocID="{4DC10E1E-5F1F-4158-94A2-A10542E8D69D}" presName="root" presStyleCnt="0">
        <dgm:presLayoutVars>
          <dgm:dir/>
          <dgm:resizeHandles val="exact"/>
        </dgm:presLayoutVars>
      </dgm:prSet>
      <dgm:spPr/>
    </dgm:pt>
    <dgm:pt modelId="{AA7AE158-D843-43BE-9FEA-A08EF8989A33}" type="pres">
      <dgm:prSet presAssocID="{C329C548-4489-433F-8D8F-807BC41777A7}" presName="compNode" presStyleCnt="0"/>
      <dgm:spPr/>
    </dgm:pt>
    <dgm:pt modelId="{84C9DEF6-3010-4C6C-8BF7-B4EE7220B4E9}" type="pres">
      <dgm:prSet presAssocID="{C329C548-4489-433F-8D8F-807BC41777A7}" presName="bgRect" presStyleLbl="bgShp" presStyleIdx="0" presStyleCnt="1" custLinFactY="-87408" custLinFactNeighborY="-100000"/>
      <dgm:spPr/>
    </dgm:pt>
    <dgm:pt modelId="{B64A6C8D-01F8-4BC6-A17C-FF573AE9434C}" type="pres">
      <dgm:prSet presAssocID="{C329C548-4489-433F-8D8F-807BC41777A7}" presName="iconRect" presStyleLbl="node1" presStyleIdx="0" presStyleCnt="1" custLinFactY="-100000" custLinFactNeighborX="5044" custLinFactNeighborY="-12319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Envelope"/>
        </a:ext>
      </dgm:extLst>
    </dgm:pt>
    <dgm:pt modelId="{10BE37CF-85F2-42F6-8A66-254FBA810CF3}" type="pres">
      <dgm:prSet presAssocID="{C329C548-4489-433F-8D8F-807BC41777A7}" presName="spaceRect" presStyleCnt="0"/>
      <dgm:spPr/>
    </dgm:pt>
    <dgm:pt modelId="{E4FC9679-634A-4445-8C55-4A95524566F9}" type="pres">
      <dgm:prSet presAssocID="{C329C548-4489-433F-8D8F-807BC41777A7}" presName="parTx" presStyleLbl="revTx" presStyleIdx="0" presStyleCnt="1" custLinFactY="-96965" custLinFactNeighborX="77661" custLinFactNeighborY="-100000">
        <dgm:presLayoutVars>
          <dgm:chMax val="0"/>
          <dgm:chPref val="0"/>
        </dgm:presLayoutVars>
      </dgm:prSet>
      <dgm:spPr/>
    </dgm:pt>
  </dgm:ptLst>
  <dgm:cxnLst>
    <dgm:cxn modelId="{CCD92F4C-88D7-4A98-A0EA-AB6779B6C235}" type="presOf" srcId="{4DC10E1E-5F1F-4158-94A2-A10542E8D69D}" destId="{01E7C09A-984E-4FF3-B441-69560B149914}" srcOrd="0" destOrd="0" presId="urn:microsoft.com/office/officeart/2018/2/layout/IconVerticalSolidList"/>
    <dgm:cxn modelId="{298D23C0-7511-4FF6-A7BD-130FAFC15C41}" srcId="{4DC10E1E-5F1F-4158-94A2-A10542E8D69D}" destId="{C329C548-4489-433F-8D8F-807BC41777A7}" srcOrd="0" destOrd="0" parTransId="{4A84A89E-0CE9-40E5-9B1F-71CECBC725C7}" sibTransId="{C87D7A99-F649-4D12-B30C-F2F6C369E03E}"/>
    <dgm:cxn modelId="{22BB5EE3-A87F-4733-B09D-218878749688}" type="presOf" srcId="{C329C548-4489-433F-8D8F-807BC41777A7}" destId="{E4FC9679-634A-4445-8C55-4A95524566F9}" srcOrd="0" destOrd="0" presId="urn:microsoft.com/office/officeart/2018/2/layout/IconVerticalSolidList"/>
    <dgm:cxn modelId="{20307CCA-6F89-47F2-AED8-6E7AFE71658B}" type="presParOf" srcId="{01E7C09A-984E-4FF3-B441-69560B149914}" destId="{AA7AE158-D843-43BE-9FEA-A08EF8989A33}" srcOrd="0" destOrd="0" presId="urn:microsoft.com/office/officeart/2018/2/layout/IconVerticalSolidList"/>
    <dgm:cxn modelId="{31D64484-0E5C-4C1B-B37C-AAA52B557FED}" type="presParOf" srcId="{AA7AE158-D843-43BE-9FEA-A08EF8989A33}" destId="{84C9DEF6-3010-4C6C-8BF7-B4EE7220B4E9}" srcOrd="0" destOrd="0" presId="urn:microsoft.com/office/officeart/2018/2/layout/IconVerticalSolidList"/>
    <dgm:cxn modelId="{B8E8D46E-9779-43D6-B5EB-35C4DD6B19AB}" type="presParOf" srcId="{AA7AE158-D843-43BE-9FEA-A08EF8989A33}" destId="{B64A6C8D-01F8-4BC6-A17C-FF573AE9434C}" srcOrd="1" destOrd="0" presId="urn:microsoft.com/office/officeart/2018/2/layout/IconVerticalSolidList"/>
    <dgm:cxn modelId="{74B76AD0-7EBE-425E-8C4A-2C3B53C56A49}" type="presParOf" srcId="{AA7AE158-D843-43BE-9FEA-A08EF8989A33}" destId="{10BE37CF-85F2-42F6-8A66-254FBA810CF3}" srcOrd="2" destOrd="0" presId="urn:microsoft.com/office/officeart/2018/2/layout/IconVerticalSolidList"/>
    <dgm:cxn modelId="{AC3ED1D5-BA61-4207-9D01-4B1E4FACE997}" type="presParOf" srcId="{AA7AE158-D843-43BE-9FEA-A08EF8989A33}" destId="{E4FC9679-634A-4445-8C55-4A95524566F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6C09B-9D8F-4760-8DC8-47A64E25B643}">
      <dsp:nvSpPr>
        <dsp:cNvPr id="0" name=""/>
        <dsp:cNvSpPr/>
      </dsp:nvSpPr>
      <dsp:spPr>
        <a:xfrm>
          <a:off x="0" y="0"/>
          <a:ext cx="4346674" cy="4346674"/>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b="0" kern="1200">
              <a:latin typeface="Calibri Light"/>
              <a:cs typeface="Times New Roman"/>
            </a:rPr>
            <a:t>Sites are required to: </a:t>
          </a:r>
        </a:p>
        <a:p>
          <a:pPr marL="114300" lvl="1" indent="-114300" algn="l" defTabSz="622300">
            <a:lnSpc>
              <a:spcPct val="90000"/>
            </a:lnSpc>
            <a:spcBef>
              <a:spcPct val="0"/>
            </a:spcBef>
            <a:spcAft>
              <a:spcPct val="15000"/>
            </a:spcAft>
            <a:buChar char="•"/>
          </a:pPr>
          <a:r>
            <a:rPr lang="en-US" sz="1400" b="0" i="0" kern="1200" baseline="0">
              <a:latin typeface="Calibri Light"/>
              <a:cs typeface="Times New Roman"/>
            </a:rPr>
            <a:t>orient each family to the program when a child is assigned to their site</a:t>
          </a:r>
          <a:endParaRPr lang="en-US" sz="1400" b="0" kern="1200">
            <a:latin typeface="Calibri Light"/>
            <a:cs typeface="Times New Roman"/>
          </a:endParaRPr>
        </a:p>
        <a:p>
          <a:pPr marL="114300" lvl="1" indent="-114300" algn="l" defTabSz="622300">
            <a:lnSpc>
              <a:spcPct val="90000"/>
            </a:lnSpc>
            <a:spcBef>
              <a:spcPct val="0"/>
            </a:spcBef>
            <a:spcAft>
              <a:spcPct val="15000"/>
            </a:spcAft>
            <a:buChar char="•"/>
          </a:pPr>
          <a:r>
            <a:rPr lang="en-US" sz="1400" b="0" i="0" kern="1200" baseline="0">
              <a:latin typeface="Calibri Light"/>
              <a:cs typeface="Times New Roman"/>
            </a:rPr>
            <a:t>conduct at least 2 family conferences during the program year</a:t>
          </a:r>
          <a:endParaRPr lang="en-US" sz="1400" b="0" kern="1200">
            <a:latin typeface="Calibri Light"/>
            <a:cs typeface="Times New Roman"/>
          </a:endParaRPr>
        </a:p>
        <a:p>
          <a:pPr marL="114300" lvl="1" indent="-114300" algn="l" defTabSz="622300">
            <a:lnSpc>
              <a:spcPct val="90000"/>
            </a:lnSpc>
            <a:spcBef>
              <a:spcPct val="0"/>
            </a:spcBef>
            <a:spcAft>
              <a:spcPct val="15000"/>
            </a:spcAft>
            <a:buChar char="•"/>
          </a:pPr>
          <a:r>
            <a:rPr lang="en-US" sz="1400" b="0" i="0" kern="1200" baseline="0">
              <a:latin typeface="Calibri Light"/>
              <a:cs typeface="Times New Roman"/>
            </a:rPr>
            <a:t>offer at least 4 additional FE opportunities during the program year</a:t>
          </a:r>
          <a:endParaRPr lang="en-US" sz="1400" b="0" kern="1200">
            <a:latin typeface="Calibri Light"/>
            <a:cs typeface="Times New Roman"/>
          </a:endParaRPr>
        </a:p>
        <a:p>
          <a:pPr marL="114300" lvl="1" indent="-114300" algn="l" defTabSz="622300">
            <a:lnSpc>
              <a:spcPct val="90000"/>
            </a:lnSpc>
            <a:spcBef>
              <a:spcPct val="0"/>
            </a:spcBef>
            <a:spcAft>
              <a:spcPct val="15000"/>
            </a:spcAft>
            <a:buChar char="•"/>
          </a:pPr>
          <a:r>
            <a:rPr lang="en-US" sz="1400" b="0" i="0" kern="1200" baseline="0">
              <a:latin typeface="Calibri Light"/>
              <a:cs typeface="Times New Roman"/>
            </a:rPr>
            <a:t>provide updates on activities and objectives to families at least once per month</a:t>
          </a:r>
          <a:endParaRPr lang="en-US" sz="1400" b="0" kern="1200">
            <a:latin typeface="Calibri Light"/>
            <a:cs typeface="Times New Roman"/>
          </a:endParaRPr>
        </a:p>
        <a:p>
          <a:pPr marL="114300" lvl="1" indent="-114300" algn="l" defTabSz="622300">
            <a:lnSpc>
              <a:spcPct val="90000"/>
            </a:lnSpc>
            <a:spcBef>
              <a:spcPct val="0"/>
            </a:spcBef>
            <a:spcAft>
              <a:spcPct val="15000"/>
            </a:spcAft>
            <a:buChar char="•"/>
          </a:pPr>
          <a:r>
            <a:rPr lang="en-US" sz="1400" b="0" i="0" kern="1200" baseline="0">
              <a:latin typeface="Calibri Light"/>
              <a:cs typeface="Times New Roman"/>
            </a:rPr>
            <a:t>document all FE activities in writing and keep on file at the site</a:t>
          </a:r>
          <a:endParaRPr lang="en-US" sz="1400" b="0" kern="1200">
            <a:latin typeface="Calibri Light"/>
            <a:cs typeface="Times New Roman"/>
          </a:endParaRPr>
        </a:p>
        <a:p>
          <a:pPr marL="114300" lvl="1" indent="-114300" algn="l" defTabSz="622300">
            <a:lnSpc>
              <a:spcPct val="90000"/>
            </a:lnSpc>
            <a:spcBef>
              <a:spcPct val="0"/>
            </a:spcBef>
            <a:spcAft>
              <a:spcPct val="15000"/>
            </a:spcAft>
            <a:buChar char="•"/>
          </a:pPr>
          <a:r>
            <a:rPr lang="en-US" sz="1400" b="0" i="0" kern="1200" baseline="0">
              <a:latin typeface="Calibri Light"/>
              <a:cs typeface="Times New Roman"/>
            </a:rPr>
            <a:t>develop a FE plan in collaboration with WTS families</a:t>
          </a:r>
          <a:endParaRPr lang="en-US" sz="1400" b="0" kern="1200">
            <a:latin typeface="Calibri Light"/>
            <a:cs typeface="Times New Roman"/>
          </a:endParaRPr>
        </a:p>
      </dsp:txBody>
      <dsp:txXfrm>
        <a:off x="636556" y="636556"/>
        <a:ext cx="3073562" cy="3073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9DEF6-3010-4C6C-8BF7-B4EE7220B4E9}">
      <dsp:nvSpPr>
        <dsp:cNvPr id="0" name=""/>
        <dsp:cNvSpPr/>
      </dsp:nvSpPr>
      <dsp:spPr>
        <a:xfrm>
          <a:off x="0" y="0"/>
          <a:ext cx="5181600" cy="110814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A6C8D-01F8-4BC6-A17C-FF573AE9434C}">
      <dsp:nvSpPr>
        <dsp:cNvPr id="0" name=""/>
        <dsp:cNvSpPr/>
      </dsp:nvSpPr>
      <dsp:spPr>
        <a:xfrm>
          <a:off x="365955" y="0"/>
          <a:ext cx="609479" cy="6094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FC9679-634A-4445-8C55-4A95524566F9}">
      <dsp:nvSpPr>
        <dsp:cNvPr id="0" name=""/>
        <dsp:cNvSpPr/>
      </dsp:nvSpPr>
      <dsp:spPr>
        <a:xfrm>
          <a:off x="1279906" y="0"/>
          <a:ext cx="3901693" cy="1108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79" tIns="117279" rIns="117279" bIns="117279" numCol="1" spcCol="1270" anchor="ctr" anchorCtr="0">
          <a:noAutofit/>
        </a:bodyPr>
        <a:lstStyle/>
        <a:p>
          <a:pPr marL="0" lvl="0" indent="0" algn="l" defTabSz="622300">
            <a:lnSpc>
              <a:spcPct val="100000"/>
            </a:lnSpc>
            <a:spcBef>
              <a:spcPct val="0"/>
            </a:spcBef>
            <a:spcAft>
              <a:spcPct val="35000"/>
            </a:spcAft>
            <a:buNone/>
          </a:pPr>
          <a:r>
            <a:rPr lang="en-US" sz="1400" kern="1200"/>
            <a:t>Please note: All form are to be typed and sent electronically to Natasha Williams </a:t>
          </a:r>
          <a:r>
            <a:rPr lang="en-US" sz="1400" kern="1200">
              <a:hlinkClick xmlns:r="http://schemas.openxmlformats.org/officeDocument/2006/relationships" r:id="rId3">
                <a:extLst>
                  <a:ext uri="{A12FA001-AC4F-418D-AE19-62706E023703}">
                    <ahyp:hlinkClr xmlns:ahyp="http://schemas.microsoft.com/office/drawing/2018/hyperlinkcolor" val="tx"/>
                  </a:ext>
                </a:extLst>
              </a:hlinkClick>
            </a:rPr>
            <a:t>nwilliams@wakesmartstart.org</a:t>
          </a:r>
          <a:r>
            <a:rPr lang="en-US" sz="1400" kern="1200"/>
            <a:t> by August 2, 2024, at 5:00pm. </a:t>
          </a:r>
        </a:p>
      </dsp:txBody>
      <dsp:txXfrm>
        <a:off x="1279906" y="0"/>
        <a:ext cx="3901693" cy="110814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6D51E-20A3-42CE-89D3-BA7171BC6076}"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C4805-BB5C-4D4D-AAC6-0659E008C864}" type="slidenum">
              <a:rPr lang="en-US" smtClean="0"/>
              <a:t>‹#›</a:t>
            </a:fld>
            <a:endParaRPr lang="en-US"/>
          </a:p>
        </p:txBody>
      </p:sp>
    </p:spTree>
    <p:extLst>
      <p:ext uri="{BB962C8B-B14F-4D97-AF65-F5344CB8AC3E}">
        <p14:creationId xmlns:p14="http://schemas.microsoft.com/office/powerpoint/2010/main" val="23612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AC4805-BB5C-4D4D-AAC6-0659E008C864}" type="slidenum">
              <a:rPr lang="en-US" smtClean="0"/>
              <a:t>16</a:t>
            </a:fld>
            <a:endParaRPr lang="en-US"/>
          </a:p>
        </p:txBody>
      </p:sp>
    </p:spTree>
    <p:extLst>
      <p:ext uri="{BB962C8B-B14F-4D97-AF65-F5344CB8AC3E}">
        <p14:creationId xmlns:p14="http://schemas.microsoft.com/office/powerpoint/2010/main" val="1129664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Chart on the left highlights additional factors that directly impact classroom support</a:t>
            </a:r>
          </a:p>
          <a:p>
            <a:pPr marL="171450" indent="-171450">
              <a:buFont typeface="Arial" panose="020B0604020202020204" pitchFamily="34" charset="0"/>
              <a:buChar char="•"/>
            </a:pPr>
            <a:r>
              <a:rPr lang="en-US"/>
              <a:t>Increased number of acute challenging behaviors with multiple children in nearly every classroom</a:t>
            </a:r>
          </a:p>
          <a:p>
            <a:pPr marL="171450" indent="-171450">
              <a:buFont typeface="Arial" panose="020B0604020202020204" pitchFamily="34" charset="0"/>
              <a:buChar char="•"/>
            </a:pPr>
            <a:r>
              <a:rPr lang="en-US"/>
              <a:t>Chart on right highlights the increased capacity to support the number of sites, classrooms, and teachers</a:t>
            </a:r>
          </a:p>
          <a:p>
            <a:pPr marL="171450" indent="-171450">
              <a:buFont typeface="Arial" panose="020B0604020202020204" pitchFamily="34" charset="0"/>
              <a:buChar char="•"/>
            </a:pPr>
            <a:r>
              <a:rPr lang="en-US"/>
              <a:t>Number of new WTS sites entering the program needing more intensive quality support to include sites that do not currently have NCPK</a:t>
            </a:r>
          </a:p>
          <a:p>
            <a:pPr marL="171450" indent="-171450">
              <a:buFont typeface="Arial" panose="020B0604020202020204" pitchFamily="34" charset="0"/>
              <a:buChar char="•"/>
            </a:pPr>
            <a:r>
              <a:rPr lang="en-US"/>
              <a:t>Support the goal of training teachers on CLASS and coaching these practices post-training</a:t>
            </a:r>
          </a:p>
          <a:p>
            <a:pPr marL="171450" indent="-171450">
              <a:buFont typeface="Arial" panose="020B0604020202020204" pitchFamily="34" charset="0"/>
              <a:buChar char="•"/>
            </a:pPr>
            <a:r>
              <a:rPr lang="en-US"/>
              <a:t>Supporting SEL work, CLASS coaching, ECERS, DAP, and/or curriculum</a:t>
            </a:r>
          </a:p>
        </p:txBody>
      </p:sp>
      <p:sp>
        <p:nvSpPr>
          <p:cNvPr id="4" name="Slide Number Placeholder 3"/>
          <p:cNvSpPr>
            <a:spLocks noGrp="1"/>
          </p:cNvSpPr>
          <p:nvPr>
            <p:ph type="sldNum" sz="quarter" idx="5"/>
          </p:nvPr>
        </p:nvSpPr>
        <p:spPr/>
        <p:txBody>
          <a:bodyPr/>
          <a:lstStyle/>
          <a:p>
            <a:fld id="{11AC4805-BB5C-4D4D-AAC6-0659E008C864}" type="slidenum">
              <a:rPr lang="en-US" smtClean="0"/>
              <a:t>27</a:t>
            </a:fld>
            <a:endParaRPr lang="en-US"/>
          </a:p>
        </p:txBody>
      </p:sp>
    </p:spTree>
    <p:extLst>
      <p:ext uri="{BB962C8B-B14F-4D97-AF65-F5344CB8AC3E}">
        <p14:creationId xmlns:p14="http://schemas.microsoft.com/office/powerpoint/2010/main" val="906806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AC4805-BB5C-4D4D-AAC6-0659E008C864}" type="slidenum">
              <a:rPr lang="en-US" smtClean="0"/>
              <a:t>35</a:t>
            </a:fld>
            <a:endParaRPr lang="en-US"/>
          </a:p>
        </p:txBody>
      </p:sp>
    </p:spTree>
    <p:extLst>
      <p:ext uri="{BB962C8B-B14F-4D97-AF65-F5344CB8AC3E}">
        <p14:creationId xmlns:p14="http://schemas.microsoft.com/office/powerpoint/2010/main" val="118876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AC4805-BB5C-4D4D-AAC6-0659E008C864}" type="slidenum">
              <a:rPr lang="en-US" smtClean="0"/>
              <a:t>56</a:t>
            </a:fld>
            <a:endParaRPr lang="en-US"/>
          </a:p>
        </p:txBody>
      </p:sp>
    </p:spTree>
    <p:extLst>
      <p:ext uri="{BB962C8B-B14F-4D97-AF65-F5344CB8AC3E}">
        <p14:creationId xmlns:p14="http://schemas.microsoft.com/office/powerpoint/2010/main" val="3107208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CBDA0-421D-C1AC-AB9A-5617ABAF05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A4EB9B-14F0-E7F3-C870-C0BEBA8311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4E26C-6236-A7B5-2E0E-EF9AAD060623}"/>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5" name="Footer Placeholder 4">
            <a:extLst>
              <a:ext uri="{FF2B5EF4-FFF2-40B4-BE49-F238E27FC236}">
                <a16:creationId xmlns:a16="http://schemas.microsoft.com/office/drawing/2014/main" id="{AD4C4810-F74A-A0D0-3808-96E82ED34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DA183-86D2-4D59-3631-D3E986902DFB}"/>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2521125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6774-C125-E2BE-0562-D113A70EEE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3D232-3BE6-60FF-D0EA-61FA248CED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D28A5-2992-5735-61C4-DDFF58AAB5CF}"/>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5" name="Footer Placeholder 4">
            <a:extLst>
              <a:ext uri="{FF2B5EF4-FFF2-40B4-BE49-F238E27FC236}">
                <a16:creationId xmlns:a16="http://schemas.microsoft.com/office/drawing/2014/main" id="{2F3E8970-4943-7199-C20C-1B093D98F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3D636-CE24-84BC-878F-C501E4E8A2CC}"/>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62700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D23361-2679-F599-3146-7AE971ED7F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9C6E15-A5E8-819A-B1A6-72F736E89A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E1C0E-364F-1D01-E41C-C2F4FF6BBB67}"/>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5" name="Footer Placeholder 4">
            <a:extLst>
              <a:ext uri="{FF2B5EF4-FFF2-40B4-BE49-F238E27FC236}">
                <a16:creationId xmlns:a16="http://schemas.microsoft.com/office/drawing/2014/main" id="{E075B9D9-ACE9-5642-383A-9EB5DDAF7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7A31E-61A5-86A2-B4DF-A0A308A6859A}"/>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2048640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282E-101B-6C8F-AA6F-FED557C4E7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B31F1-420F-F7D8-B545-1D756C5D9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0CFBC-13DB-B7A9-6A21-970E0765B864}"/>
              </a:ext>
            </a:extLst>
          </p:cNvPr>
          <p:cNvSpPr>
            <a:spLocks noGrp="1"/>
          </p:cNvSpPr>
          <p:nvPr>
            <p:ph type="dt" sz="half" idx="10"/>
          </p:nvPr>
        </p:nvSpPr>
        <p:spPr/>
        <p:txBody>
          <a:bodyPr/>
          <a:lstStyle/>
          <a:p>
            <a:fld id="{5B16B384-1EB7-4144-B2B7-1D56733BD906}" type="datetimeFigureOut">
              <a:rPr lang="en-US" smtClean="0"/>
              <a:t>8/6/2024</a:t>
            </a:fld>
            <a:endParaRPr lang="en-US"/>
          </a:p>
        </p:txBody>
      </p:sp>
      <p:sp>
        <p:nvSpPr>
          <p:cNvPr id="5" name="Footer Placeholder 4">
            <a:extLst>
              <a:ext uri="{FF2B5EF4-FFF2-40B4-BE49-F238E27FC236}">
                <a16:creationId xmlns:a16="http://schemas.microsoft.com/office/drawing/2014/main" id="{DF99C607-CBF5-9C52-8D76-035AFB91A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C4D15-0645-E8F3-805B-757A144E31D1}"/>
              </a:ext>
            </a:extLst>
          </p:cNvPr>
          <p:cNvSpPr>
            <a:spLocks noGrp="1"/>
          </p:cNvSpPr>
          <p:nvPr>
            <p:ph type="sldNum" sz="quarter" idx="12"/>
          </p:nvPr>
        </p:nvSpPr>
        <p:spPr/>
        <p:txBody>
          <a:bodyPr/>
          <a:lstStyle/>
          <a:p>
            <a:fld id="{7E6C558B-69A4-4677-8F80-759AE0C50668}" type="slidenum">
              <a:rPr lang="en-US" smtClean="0"/>
              <a:t>‹#›</a:t>
            </a:fld>
            <a:endParaRPr lang="en-US"/>
          </a:p>
        </p:txBody>
      </p:sp>
    </p:spTree>
    <p:extLst>
      <p:ext uri="{BB962C8B-B14F-4D97-AF65-F5344CB8AC3E}">
        <p14:creationId xmlns:p14="http://schemas.microsoft.com/office/powerpoint/2010/main" val="394871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48AE-78CB-E62C-0FD1-BF17CA359B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27C42B-1374-C5D6-486D-B570C1DF0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7C4DEA-3055-7FA9-4B62-20771D372DAD}"/>
              </a:ext>
            </a:extLst>
          </p:cNvPr>
          <p:cNvSpPr>
            <a:spLocks noGrp="1"/>
          </p:cNvSpPr>
          <p:nvPr>
            <p:ph type="dt" sz="half" idx="10"/>
          </p:nvPr>
        </p:nvSpPr>
        <p:spPr/>
        <p:txBody>
          <a:bodyPr/>
          <a:lstStyle/>
          <a:p>
            <a:fld id="{5B16B384-1EB7-4144-B2B7-1D56733BD906}" type="datetimeFigureOut">
              <a:rPr lang="en-US" smtClean="0"/>
              <a:t>8/6/2024</a:t>
            </a:fld>
            <a:endParaRPr lang="en-US"/>
          </a:p>
        </p:txBody>
      </p:sp>
      <p:sp>
        <p:nvSpPr>
          <p:cNvPr id="5" name="Footer Placeholder 4">
            <a:extLst>
              <a:ext uri="{FF2B5EF4-FFF2-40B4-BE49-F238E27FC236}">
                <a16:creationId xmlns:a16="http://schemas.microsoft.com/office/drawing/2014/main" id="{F56B7B89-584C-3C14-BD55-8D1748749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D4151-39B0-A0CB-D72D-D90AB15A1BFE}"/>
              </a:ext>
            </a:extLst>
          </p:cNvPr>
          <p:cNvSpPr>
            <a:spLocks noGrp="1"/>
          </p:cNvSpPr>
          <p:nvPr>
            <p:ph type="sldNum" sz="quarter" idx="12"/>
          </p:nvPr>
        </p:nvSpPr>
        <p:spPr/>
        <p:txBody>
          <a:bodyPr/>
          <a:lstStyle/>
          <a:p>
            <a:fld id="{7E6C558B-69A4-4677-8F80-759AE0C50668}" type="slidenum">
              <a:rPr lang="en-US" smtClean="0"/>
              <a:t>‹#›</a:t>
            </a:fld>
            <a:endParaRPr lang="en-US"/>
          </a:p>
        </p:txBody>
      </p:sp>
    </p:spTree>
    <p:extLst>
      <p:ext uri="{BB962C8B-B14F-4D97-AF65-F5344CB8AC3E}">
        <p14:creationId xmlns:p14="http://schemas.microsoft.com/office/powerpoint/2010/main" val="1882056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2CE91-0994-254E-AF51-5BD3DB32CB36}"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9F234-735B-0A4C-906C-002CB6039CE2}" type="slidenum">
              <a:rPr lang="en-US" smtClean="0"/>
              <a:t>‹#›</a:t>
            </a:fld>
            <a:endParaRPr lang="en-US"/>
          </a:p>
        </p:txBody>
      </p:sp>
    </p:spTree>
    <p:extLst>
      <p:ext uri="{BB962C8B-B14F-4D97-AF65-F5344CB8AC3E}">
        <p14:creationId xmlns:p14="http://schemas.microsoft.com/office/powerpoint/2010/main" val="4134903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8/6/2024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612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8/6/2024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2231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8/6/2024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6968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8/6/2024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2568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0A9C-7C4C-9FB5-B92E-374F1E0011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52257-4E80-0F21-D15D-F3F71256F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AE9D4-691B-A336-3CAD-9DB49CDD0DD9}"/>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5" name="Footer Placeholder 4">
            <a:extLst>
              <a:ext uri="{FF2B5EF4-FFF2-40B4-BE49-F238E27FC236}">
                <a16:creationId xmlns:a16="http://schemas.microsoft.com/office/drawing/2014/main" id="{1DD9D56A-301C-B6D8-3969-6F6C29157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5597B-3564-123C-CC85-A4027FAE5EBB}"/>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2720147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A0A8-0C65-A129-AB63-F4ECA90509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BA0275-3CD7-5595-C103-244A24864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A6AF0B-FAAF-DD0A-9808-4C50FAC980FA}"/>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5" name="Footer Placeholder 4">
            <a:extLst>
              <a:ext uri="{FF2B5EF4-FFF2-40B4-BE49-F238E27FC236}">
                <a16:creationId xmlns:a16="http://schemas.microsoft.com/office/drawing/2014/main" id="{08216165-D53F-5B39-E510-18D83B81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B0A53-3CAB-3F04-0D46-199CC8CF965C}"/>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2111374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2CE91-0994-254E-AF51-5BD3DB32CB36}"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A9F234-735B-0A4C-906C-002CB6039CE2}" type="slidenum">
              <a:rPr lang="en-US" smtClean="0"/>
              <a:t>‹#›</a:t>
            </a:fld>
            <a:endParaRPr lang="en-US"/>
          </a:p>
        </p:txBody>
      </p:sp>
    </p:spTree>
    <p:extLst>
      <p:ext uri="{BB962C8B-B14F-4D97-AF65-F5344CB8AC3E}">
        <p14:creationId xmlns:p14="http://schemas.microsoft.com/office/powerpoint/2010/main" val="293375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15C7-3A2D-ED54-96D1-C0AD27EB6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1B04E-1C99-DA0B-22C0-233D0BDFF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B3C72E-437E-EA68-D4D6-F404D6B0CD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038D06-46ED-4CD4-00BE-7261086583B4}"/>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6" name="Footer Placeholder 5">
            <a:extLst>
              <a:ext uri="{FF2B5EF4-FFF2-40B4-BE49-F238E27FC236}">
                <a16:creationId xmlns:a16="http://schemas.microsoft.com/office/drawing/2014/main" id="{2B99A609-D80C-7ABC-0F22-49E415E70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A98B9-960D-32C6-365B-D6132503A5A3}"/>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1344415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A935-7021-A2D0-925A-0C697F7FEF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5A51B-D9C7-9B47-2CEA-4B99149DD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D8C74-AB5A-E62F-B070-B73F870B5C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2415AD-B329-6E84-D87C-DFFD34F54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40E2C-7B9C-6C4F-A895-9B03685FDB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C82C8B-778D-5844-79E4-B691C87AE98B}"/>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8" name="Footer Placeholder 7">
            <a:extLst>
              <a:ext uri="{FF2B5EF4-FFF2-40B4-BE49-F238E27FC236}">
                <a16:creationId xmlns:a16="http://schemas.microsoft.com/office/drawing/2014/main" id="{B1200B31-854F-5BD7-DCF5-1529814368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846838-6E99-0D4C-E4EF-C1B88D6CC5C4}"/>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322030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5105-438A-3860-C89A-BB3DE8A84B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1F626A-EF93-D870-D2A1-1486FFB4225B}"/>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4" name="Footer Placeholder 3">
            <a:extLst>
              <a:ext uri="{FF2B5EF4-FFF2-40B4-BE49-F238E27FC236}">
                <a16:creationId xmlns:a16="http://schemas.microsoft.com/office/drawing/2014/main" id="{F3F5787E-56BA-38FA-F37D-2FB839AF74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591D40-F3CC-30C6-CA79-74B975985CCD}"/>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264212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4BF4A-E89B-F30B-9FCE-97455CE06025}"/>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3" name="Footer Placeholder 2">
            <a:extLst>
              <a:ext uri="{FF2B5EF4-FFF2-40B4-BE49-F238E27FC236}">
                <a16:creationId xmlns:a16="http://schemas.microsoft.com/office/drawing/2014/main" id="{33351BC5-3EC5-887D-5FC5-96121CF3A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5C8579-C70F-7473-1D2E-AAC9B34CBA78}"/>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220182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E2AC-FF34-993B-B1F1-1BF826883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061B9C-01AB-48B0-E058-8CF068DA4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D82AFC-2518-CF3A-26CB-654226A07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E3DE2E-F2E1-B93E-E3E8-C04265880F47}"/>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6" name="Footer Placeholder 5">
            <a:extLst>
              <a:ext uri="{FF2B5EF4-FFF2-40B4-BE49-F238E27FC236}">
                <a16:creationId xmlns:a16="http://schemas.microsoft.com/office/drawing/2014/main" id="{3212F94D-5AEF-6B95-B1C6-FE8389EEE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70079-1D69-CCBF-32FE-82F51FE06038}"/>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275761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8B2F-4A42-D7CE-A211-B898D5E95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AFE7F8-6865-13FB-138A-5E4FA7088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B512E0-46F9-B903-599C-A644B11329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3E43AC-140C-8E6B-10BE-326D6DD8EF45}"/>
              </a:ext>
            </a:extLst>
          </p:cNvPr>
          <p:cNvSpPr>
            <a:spLocks noGrp="1"/>
          </p:cNvSpPr>
          <p:nvPr>
            <p:ph type="dt" sz="half" idx="10"/>
          </p:nvPr>
        </p:nvSpPr>
        <p:spPr/>
        <p:txBody>
          <a:bodyPr/>
          <a:lstStyle/>
          <a:p>
            <a:fld id="{4E3B389B-6279-4814-83A5-6477D8A640BA}" type="datetimeFigureOut">
              <a:rPr lang="en-US" smtClean="0"/>
              <a:t>8/6/2024</a:t>
            </a:fld>
            <a:endParaRPr lang="en-US"/>
          </a:p>
        </p:txBody>
      </p:sp>
      <p:sp>
        <p:nvSpPr>
          <p:cNvPr id="6" name="Footer Placeholder 5">
            <a:extLst>
              <a:ext uri="{FF2B5EF4-FFF2-40B4-BE49-F238E27FC236}">
                <a16:creationId xmlns:a16="http://schemas.microsoft.com/office/drawing/2014/main" id="{5C219668-7DE3-36C6-D63E-70F2636CB0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FD690B-B568-1A8A-6488-4F318926D4C1}"/>
              </a:ext>
            </a:extLst>
          </p:cNvPr>
          <p:cNvSpPr>
            <a:spLocks noGrp="1"/>
          </p:cNvSpPr>
          <p:nvPr>
            <p:ph type="sldNum" sz="quarter" idx="12"/>
          </p:nvPr>
        </p:nvSpPr>
        <p:spPr/>
        <p:txBody>
          <a:bodyPr/>
          <a:lstStyle/>
          <a:p>
            <a:fld id="{2E2786E1-3E59-4DF4-9EDC-B51FAAEF1323}" type="slidenum">
              <a:rPr lang="en-US" smtClean="0"/>
              <a:t>‹#›</a:t>
            </a:fld>
            <a:endParaRPr lang="en-US"/>
          </a:p>
        </p:txBody>
      </p:sp>
    </p:spTree>
    <p:extLst>
      <p:ext uri="{BB962C8B-B14F-4D97-AF65-F5344CB8AC3E}">
        <p14:creationId xmlns:p14="http://schemas.microsoft.com/office/powerpoint/2010/main" val="367618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EF36D-5962-3392-D6D0-5296F312B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314471-3A94-5C7F-B2D7-28475EE51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92CD5-6537-D14A-284C-6A4EACB7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B389B-6279-4814-83A5-6477D8A640BA}" type="datetimeFigureOut">
              <a:rPr lang="en-US" smtClean="0"/>
              <a:t>8/6/2024</a:t>
            </a:fld>
            <a:endParaRPr lang="en-US"/>
          </a:p>
        </p:txBody>
      </p:sp>
      <p:sp>
        <p:nvSpPr>
          <p:cNvPr id="5" name="Footer Placeholder 4">
            <a:extLst>
              <a:ext uri="{FF2B5EF4-FFF2-40B4-BE49-F238E27FC236}">
                <a16:creationId xmlns:a16="http://schemas.microsoft.com/office/drawing/2014/main" id="{647307A4-2E5A-D923-24D5-AE44E479C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DB6BD-D4BC-4289-C8BD-07BE654CF4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86E1-3E59-4DF4-9EDC-B51FAAEF1323}" type="slidenum">
              <a:rPr lang="en-US" smtClean="0"/>
              <a:t>‹#›</a:t>
            </a:fld>
            <a:endParaRPr lang="en-US"/>
          </a:p>
        </p:txBody>
      </p:sp>
    </p:spTree>
    <p:extLst>
      <p:ext uri="{BB962C8B-B14F-4D97-AF65-F5344CB8AC3E}">
        <p14:creationId xmlns:p14="http://schemas.microsoft.com/office/powerpoint/2010/main" val="3143866861"/>
      </p:ext>
    </p:extLst>
  </p:cSld>
  <p:clrMap bg1="lt1" tx1="dk1" bg2="lt2" tx2="dk2" accent1="accent1" accent2="accent2" accent3="accent3" accent4="accent4" accent5="accent5" accent6="accent6" hlink="hlink" folHlink="folHlink"/>
  <p:sldLayoutIdLst>
    <p:sldLayoutId id="2147483661" r:id="rId1"/>
    <p:sldLayoutId id="2147483751" r:id="rId2"/>
    <p:sldLayoutId id="2147483753" r:id="rId3"/>
    <p:sldLayoutId id="2147483663" r:id="rId4"/>
    <p:sldLayoutId id="2147483759" r:id="rId5"/>
    <p:sldLayoutId id="2147483760" r:id="rId6"/>
    <p:sldLayoutId id="2147483761" r:id="rId7"/>
    <p:sldLayoutId id="2147483762" r:id="rId8"/>
    <p:sldLayoutId id="2147483763" r:id="rId9"/>
    <p:sldLayoutId id="2147483764"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3747B-C2AF-A419-8D26-EEF529732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C31D93-8B23-5EE7-9C9F-92FCB6A53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69D9A-6EB4-2FA6-8EE9-076060933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6B384-1EB7-4144-B2B7-1D56733BD906}" type="datetimeFigureOut">
              <a:rPr lang="en-US" smtClean="0"/>
              <a:t>8/6/2024</a:t>
            </a:fld>
            <a:endParaRPr lang="en-US"/>
          </a:p>
        </p:txBody>
      </p:sp>
      <p:sp>
        <p:nvSpPr>
          <p:cNvPr id="5" name="Footer Placeholder 4">
            <a:extLst>
              <a:ext uri="{FF2B5EF4-FFF2-40B4-BE49-F238E27FC236}">
                <a16:creationId xmlns:a16="http://schemas.microsoft.com/office/drawing/2014/main" id="{B5B69490-A916-E1AF-EF61-2A0531EBF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2F63EF-6E72-1A61-ABB0-8BBBCC0BF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C558B-69A4-4677-8F80-759AE0C50668}" type="slidenum">
              <a:rPr lang="en-US" smtClean="0"/>
              <a:t>‹#›</a:t>
            </a:fld>
            <a:endParaRPr lang="en-US"/>
          </a:p>
        </p:txBody>
      </p:sp>
    </p:spTree>
    <p:extLst>
      <p:ext uri="{BB962C8B-B14F-4D97-AF65-F5344CB8AC3E}">
        <p14:creationId xmlns:p14="http://schemas.microsoft.com/office/powerpoint/2010/main" val="352208757"/>
      </p:ext>
    </p:extLst>
  </p:cSld>
  <p:clrMap bg1="lt1" tx1="dk1" bg2="lt2" tx2="dk2" accent1="accent1" accent2="accent2" accent3="accent3" accent4="accent4" accent5="accent5" accent6="accent6" hlink="hlink" folHlink="folHlink"/>
  <p:sldLayoutIdLst>
    <p:sldLayoutId id="2147483756" r:id="rId1"/>
    <p:sldLayoutId id="21474837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2CE91-0994-254E-AF51-5BD3DB32CB36}" type="datetimeFigureOut">
              <a:rPr lang="en-US" smtClean="0"/>
              <a:t>8/6/2024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9F234-735B-0A4C-906C-002CB6039CE2}" type="slidenum">
              <a:rPr lang="en-US" smtClean="0"/>
              <a:t>‹#›</a:t>
            </a:fld>
            <a:endParaRPr lang="en-US"/>
          </a:p>
        </p:txBody>
      </p:sp>
    </p:spTree>
    <p:extLst>
      <p:ext uri="{BB962C8B-B14F-4D97-AF65-F5344CB8AC3E}">
        <p14:creationId xmlns:p14="http://schemas.microsoft.com/office/powerpoint/2010/main" val="236289740"/>
      </p:ext>
    </p:extLst>
  </p:cSld>
  <p:clrMap bg1="lt1" tx1="dk1" bg2="lt2" tx2="dk2" accent1="accent1" accent2="accent2" accent3="accent3" accent4="accent4" accent5="accent5" accent6="accent6" hlink="hlink" folHlink="folHlink"/>
  <p:sldLayoutIdLst>
    <p:sldLayoutId id="214748375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8/6/2024</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2276358099"/>
      </p:ext>
    </p:extLst>
  </p:cSld>
  <p:clrMap bg1="lt1" tx1="dk1" bg2="lt2" tx2="dk2" accent1="accent1" accent2="accent2" accent3="accent3" accent4="accent4" accent5="accent5" accent6="accent6" hlink="hlink" folHlink="folHlink"/>
  <p:sldLayoutIdLst>
    <p:sldLayoutId id="2147483741" r:id="rId1"/>
    <p:sldLayoutId id="2147483746" r:id="rId2"/>
    <p:sldLayoutId id="2147483748" r:id="rId3"/>
    <p:sldLayoutId id="2147483743" r:id="rId4"/>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757" r:id="rId3"/>
    <p:sldLayoutId id="2147483652" r:id="rId4"/>
    <p:sldLayoutId id="2147483653" r:id="rId5"/>
    <p:sldLayoutId id="2147483654" r:id="rId6"/>
    <p:sldLayoutId id="2147483655" r:id="rId7"/>
    <p:sldLayoutId id="2147483656" r:id="rId8"/>
    <p:sldLayoutId id="2147483657" r:id="rId9"/>
    <p:sldLayoutId id="2147483658"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DCC47-99CC-6B43-86BC-E312EEB13FCE}" type="datetimeFigureOut">
              <a:rPr lang="en-US" smtClean="0"/>
              <a:t>8/6/2024</a:t>
            </a:fld>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F50A1-AA57-2843-BC06-2C6D0BF29A36}" type="slidenum">
              <a:rPr lang="en-US" smtClean="0"/>
              <a:t>‹#›</a:t>
            </a:fld>
            <a:endParaRPr lang="en-US"/>
          </a:p>
        </p:txBody>
      </p:sp>
      <p:sp>
        <p:nvSpPr>
          <p:cNvPr id="8" name="Title Placeholder 7">
            <a:extLst>
              <a:ext uri="{FF2B5EF4-FFF2-40B4-BE49-F238E27FC236}">
                <a16:creationId xmlns:a16="http://schemas.microsoft.com/office/drawing/2014/main" id="{635D8DA5-0EDF-CC0D-3388-7494BBC35189}"/>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271953626"/>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70.png"/><Relationship Id="rId2"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32.svg"/><Relationship Id="rId11" Type="http://schemas.openxmlformats.org/officeDocument/2006/relationships/image" Target="../media/image69.png"/><Relationship Id="rId5" Type="http://schemas.openxmlformats.org/officeDocument/2006/relationships/image" Target="../media/image31.png"/><Relationship Id="rId10" Type="http://schemas.openxmlformats.org/officeDocument/2006/relationships/image" Target="../media/image66.svg"/><Relationship Id="rId4" Type="http://schemas.openxmlformats.org/officeDocument/2006/relationships/image" Target="../media/image62.sv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53.pn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72.png"/><Relationship Id="rId2"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32.svg"/><Relationship Id="rId11" Type="http://schemas.openxmlformats.org/officeDocument/2006/relationships/image" Target="../media/image71.png"/><Relationship Id="rId5" Type="http://schemas.openxmlformats.org/officeDocument/2006/relationships/image" Target="../media/image31.png"/><Relationship Id="rId10" Type="http://schemas.openxmlformats.org/officeDocument/2006/relationships/image" Target="../media/image66.svg"/><Relationship Id="rId4" Type="http://schemas.openxmlformats.org/officeDocument/2006/relationships/image" Target="../media/image62.svg"/><Relationship Id="rId9" Type="http://schemas.openxmlformats.org/officeDocument/2006/relationships/image" Target="../media/image65.png"/><Relationship Id="rId1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73.png"/><Relationship Id="rId7" Type="http://schemas.openxmlformats.org/officeDocument/2006/relationships/image" Target="../media/image47.png"/><Relationship Id="rId12" Type="http://schemas.openxmlformats.org/officeDocument/2006/relationships/image" Target="../media/image50.svg"/><Relationship Id="rId17" Type="http://schemas.openxmlformats.org/officeDocument/2006/relationships/image" Target="../media/image83.png"/><Relationship Id="rId2" Type="http://schemas.openxmlformats.org/officeDocument/2006/relationships/image" Target="../media/image24.jpeg"/><Relationship Id="rId16" Type="http://schemas.openxmlformats.org/officeDocument/2006/relationships/image" Target="../media/image82.svg"/><Relationship Id="rId1" Type="http://schemas.openxmlformats.org/officeDocument/2006/relationships/slideLayout" Target="../slideLayouts/slideLayout26.xml"/><Relationship Id="rId6" Type="http://schemas.openxmlformats.org/officeDocument/2006/relationships/image" Target="../media/image76.svg"/><Relationship Id="rId11" Type="http://schemas.openxmlformats.org/officeDocument/2006/relationships/image" Target="../media/image49.png"/><Relationship Id="rId5" Type="http://schemas.openxmlformats.org/officeDocument/2006/relationships/image" Target="../media/image75.png"/><Relationship Id="rId15" Type="http://schemas.openxmlformats.org/officeDocument/2006/relationships/image" Target="../media/image81.png"/><Relationship Id="rId10" Type="http://schemas.openxmlformats.org/officeDocument/2006/relationships/image" Target="../media/image78.svg"/><Relationship Id="rId4" Type="http://schemas.openxmlformats.org/officeDocument/2006/relationships/image" Target="../media/image74.svg"/><Relationship Id="rId9" Type="http://schemas.openxmlformats.org/officeDocument/2006/relationships/image" Target="../media/image77.png"/><Relationship Id="rId14" Type="http://schemas.openxmlformats.org/officeDocument/2006/relationships/image" Target="../media/image80.svg"/></Relationships>
</file>

<file path=ppt/slides/_rels/slide1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14.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102.svg"/><Relationship Id="rId17" Type="http://schemas.openxmlformats.org/officeDocument/2006/relationships/hyperlink" Target="mailto:suzannah@frankielemmonschool.org" TargetMode="External"/><Relationship Id="rId2" Type="http://schemas.openxmlformats.org/officeDocument/2006/relationships/image" Target="../media/image24.jpeg"/><Relationship Id="rId16" Type="http://schemas.openxmlformats.org/officeDocument/2006/relationships/image" Target="../media/image104.svg"/><Relationship Id="rId1" Type="http://schemas.openxmlformats.org/officeDocument/2006/relationships/slideLayout" Target="../slideLayouts/slideLayout26.xml"/><Relationship Id="rId6" Type="http://schemas.openxmlformats.org/officeDocument/2006/relationships/image" Target="../media/image40.svg"/><Relationship Id="rId11" Type="http://schemas.openxmlformats.org/officeDocument/2006/relationships/image" Target="../media/image101.png"/><Relationship Id="rId5" Type="http://schemas.openxmlformats.org/officeDocument/2006/relationships/image" Target="../media/image39.png"/><Relationship Id="rId15" Type="http://schemas.openxmlformats.org/officeDocument/2006/relationships/image" Target="../media/image103.png"/><Relationship Id="rId10" Type="http://schemas.openxmlformats.org/officeDocument/2006/relationships/image" Target="../media/image38.svg"/><Relationship Id="rId4" Type="http://schemas.openxmlformats.org/officeDocument/2006/relationships/image" Target="../media/image44.svg"/><Relationship Id="rId9" Type="http://schemas.openxmlformats.org/officeDocument/2006/relationships/image" Target="../media/image37.png"/><Relationship Id="rId1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document/d/133Qc3DKLJQaRO3xGilzV52hmnhjosKos-swTPtoXKGI/edit?usp=sharing" TargetMode="External"/><Relationship Id="rId2" Type="http://schemas.openxmlformats.org/officeDocument/2006/relationships/hyperlink" Target="https://docs.google.com/document/d/1HbYKIIpV8o6jgrPwErp1q3YNHMmkNc6g_Rfsu6VfEos/edit?usp=sharing"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8.svg"/><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3" Type="http://schemas.openxmlformats.org/officeDocument/2006/relationships/hyperlink" Target="mailto:ediaz@wakesmartstart.org" TargetMode="External"/><Relationship Id="rId2" Type="http://schemas.openxmlformats.org/officeDocument/2006/relationships/hyperlink" Target="https://threeschool.wakesmartstart.org/"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hyperlink" Target="mailto:EDiaz@wakesmartstart.org" TargetMode="External"/><Relationship Id="rId13" Type="http://schemas.openxmlformats.org/officeDocument/2006/relationships/image" Target="../media/image10.png"/><Relationship Id="rId3" Type="http://schemas.openxmlformats.org/officeDocument/2006/relationships/hyperlink" Target="mailto:nwilliams@wakesmartstart.org" TargetMode="External"/><Relationship Id="rId7" Type="http://schemas.openxmlformats.org/officeDocument/2006/relationships/hyperlink" Target="mailto:gsoceanu@wakesmartstart.org" TargetMode="External"/><Relationship Id="rId12" Type="http://schemas.openxmlformats.org/officeDocument/2006/relationships/image" Target="../media/image9.png"/><Relationship Id="rId2" Type="http://schemas.openxmlformats.org/officeDocument/2006/relationships/hyperlink" Target="mailto:tyoung@wakesmartstart.org" TargetMode="External"/><Relationship Id="rId1" Type="http://schemas.openxmlformats.org/officeDocument/2006/relationships/slideLayout" Target="../slideLayouts/slideLayout14.xml"/><Relationship Id="rId6" Type="http://schemas.openxmlformats.org/officeDocument/2006/relationships/hyperlink" Target="mailto:mradice-peguero@wakesmartstart.org" TargetMode="External"/><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mailto:kanderson@wakesmartstart.org"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wake.gov/departments-government/health-human-services/programs-assistance/gowake-access-transportation"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s://www.childcareservices.org/families/" TargetMode="External"/><Relationship Id="rId7" Type="http://schemas.openxmlformats.org/officeDocument/2006/relationships/image" Target="../media/image113.png"/><Relationship Id="rId2" Type="http://schemas.microsoft.com/office/2018/10/relationships/comments" Target="../comments/modernComment_147_C727EA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childcareservices.org/" TargetMode="Externa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microsoft.com/office/2018/10/relationships/comments" Target="../comments/modernComment_13E_2077468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5.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40_37243DE1.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19.xml"/><Relationship Id="rId5" Type="http://schemas.openxmlformats.org/officeDocument/2006/relationships/image" Target="../media/image128.png"/><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2.emf"/><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cainc.zoom.us/rec/share/8BsOpiReMYDQKd_e4_OmsCfBrMm4KNbVysYqzipjck3ECMBnIonnVgxY8q7Dtuv_.lsTmjyrvOYeZPJut"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2.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143.emf"/><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44.png"/></Relationships>
</file>

<file path=ppt/slides/_rels/slide4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01_76428028.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47.png"/><Relationship Id="rId1" Type="http://schemas.openxmlformats.org/officeDocument/2006/relationships/slideLayout" Target="../slideLayouts/slideLayout4.xml"/><Relationship Id="rId4" Type="http://schemas.openxmlformats.org/officeDocument/2006/relationships/image" Target="../media/image148.png"/></Relationships>
</file>

<file path=ppt/slides/_rels/slide5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s://propello.com/blog/conducting-effective-classroom-observations" TargetMode="External"/><Relationship Id="rId7" Type="http://schemas.openxmlformats.org/officeDocument/2006/relationships/image" Target="../media/image146.png"/><Relationship Id="rId2" Type="http://schemas.openxmlformats.org/officeDocument/2006/relationships/hyperlink" Target="https://www.tasb.org/news-insights/creating-a-culture-of-support-for-teachers" TargetMode="External"/><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hyperlink" Target="https://www.naeyc.org/resources/topics/family-engagement/principles" TargetMode="External"/><Relationship Id="rId9" Type="http://schemas.openxmlformats.org/officeDocument/2006/relationships/image" Target="../media/image121.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118.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54.png"/><Relationship Id="rId4" Type="http://schemas.openxmlformats.org/officeDocument/2006/relationships/diagramQuickStyle" Target="../diagrams/quickStyle2.xml"/><Relationship Id="rId9" Type="http://schemas.openxmlformats.org/officeDocument/2006/relationships/image" Target="../media/image1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26.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3.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image" Target="../media/image24.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26.xml"/><Relationship Id="rId6" Type="http://schemas.openxmlformats.org/officeDocument/2006/relationships/image" Target="../media/image40.svg"/><Relationship Id="rId11" Type="http://schemas.openxmlformats.org/officeDocument/2006/relationships/image" Target="../media/image49.png"/><Relationship Id="rId5" Type="http://schemas.openxmlformats.org/officeDocument/2006/relationships/image" Target="../media/image39.png"/><Relationship Id="rId15" Type="http://schemas.openxmlformats.org/officeDocument/2006/relationships/image" Target="../media/image53.png"/><Relationship Id="rId23" Type="http://schemas.openxmlformats.org/officeDocument/2006/relationships/hyperlink" Target="https://outlook.office.com/bookwithme/user/421a4a745b074628a1e86f75d445798b@frankielemmonschool.org/meetingtype/wT67tTrsUkOK9Vg5U8vjsw2?anonymous&amp;ep=mcard" TargetMode="External"/><Relationship Id="rId10" Type="http://schemas.openxmlformats.org/officeDocument/2006/relationships/image" Target="../media/image48.svg"/><Relationship Id="rId19" Type="http://schemas.openxmlformats.org/officeDocument/2006/relationships/image" Target="../media/image57.png"/><Relationship Id="rId4" Type="http://schemas.openxmlformats.org/officeDocument/2006/relationships/image" Target="../media/image44.sv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32.svg"/><Relationship Id="rId11" Type="http://schemas.openxmlformats.org/officeDocument/2006/relationships/image" Target="../media/image67.png"/><Relationship Id="rId5" Type="http://schemas.openxmlformats.org/officeDocument/2006/relationships/image" Target="../media/image31.png"/><Relationship Id="rId10" Type="http://schemas.openxmlformats.org/officeDocument/2006/relationships/image" Target="../media/image66.svg"/><Relationship Id="rId4" Type="http://schemas.openxmlformats.org/officeDocument/2006/relationships/image" Target="../media/image62.sv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ildren raising their hands&#10;&#10;Description automatically generated with low confidence">
            <a:extLst>
              <a:ext uri="{FF2B5EF4-FFF2-40B4-BE49-F238E27FC236}">
                <a16:creationId xmlns:a16="http://schemas.microsoft.com/office/drawing/2014/main" id="{E6F544A4-B228-E406-12E2-78F588CA4A3D}"/>
              </a:ext>
            </a:extLst>
          </p:cNvPr>
          <p:cNvPicPr>
            <a:picLocks noChangeAspect="1"/>
          </p:cNvPicPr>
          <p:nvPr/>
        </p:nvPicPr>
        <p:blipFill rotWithShape="1">
          <a:blip r:embed="rId2">
            <a:extLst>
              <a:ext uri="{28A0092B-C50C-407E-A947-70E740481C1C}">
                <a14:useLocalDpi xmlns:a14="http://schemas.microsoft.com/office/drawing/2010/main" val="0"/>
              </a:ext>
            </a:extLst>
          </a:blip>
          <a:srcRect t="25225"/>
          <a:stretch/>
        </p:blipFill>
        <p:spPr>
          <a:xfrm>
            <a:off x="0" y="1408628"/>
            <a:ext cx="12209500" cy="5423917"/>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12099D5-9069-7FEA-665F-EB021A26B6F3}"/>
              </a:ext>
            </a:extLst>
          </p:cNvPr>
          <p:cNvSpPr txBox="1">
            <a:spLocks/>
          </p:cNvSpPr>
          <p:nvPr/>
        </p:nvSpPr>
        <p:spPr>
          <a:xfrm>
            <a:off x="2820363" y="1146032"/>
            <a:ext cx="7080738" cy="299028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spcAft>
                <a:spcPts val="800"/>
              </a:spcAft>
            </a:pPr>
            <a:endParaRPr lang="en-US" sz="3600" b="1">
              <a:solidFill>
                <a:schemeClr val="bg1"/>
              </a:solidFill>
              <a:ea typeface="Open Sans" panose="020B0606030504020204" pitchFamily="34" charset="0"/>
              <a:cs typeface="Open Sans" panose="020B0606030504020204" pitchFamily="34" charset="0"/>
            </a:endParaRPr>
          </a:p>
        </p:txBody>
      </p:sp>
      <p:pic>
        <p:nvPicPr>
          <p:cNvPr id="5" name="Picture 4" descr="A picture containing text, font, logo, screenshot&#10;&#10;Description automatically generated">
            <a:extLst>
              <a:ext uri="{FF2B5EF4-FFF2-40B4-BE49-F238E27FC236}">
                <a16:creationId xmlns:a16="http://schemas.microsoft.com/office/drawing/2014/main" id="{45D29603-01B5-A611-5279-B499265540B5}"/>
              </a:ext>
            </a:extLst>
          </p:cNvPr>
          <p:cNvPicPr>
            <a:picLocks noChangeAspect="1"/>
          </p:cNvPicPr>
          <p:nvPr/>
        </p:nvPicPr>
        <p:blipFill rotWithShape="1">
          <a:blip r:embed="rId3">
            <a:extLst>
              <a:ext uri="{28A0092B-C50C-407E-A947-70E740481C1C}">
                <a14:useLocalDpi xmlns:a14="http://schemas.microsoft.com/office/drawing/2010/main" val="0"/>
              </a:ext>
            </a:extLst>
          </a:blip>
          <a:srcRect l="1516" t="27574" r="1107" b="29060"/>
          <a:stretch/>
        </p:blipFill>
        <p:spPr>
          <a:xfrm>
            <a:off x="3557820" y="268894"/>
            <a:ext cx="4795935" cy="1110343"/>
          </a:xfrm>
          <a:prstGeom prst="rect">
            <a:avLst/>
          </a:prstGeom>
        </p:spPr>
      </p:pic>
      <p:sp>
        <p:nvSpPr>
          <p:cNvPr id="6" name="TextBox 5">
            <a:extLst>
              <a:ext uri="{FF2B5EF4-FFF2-40B4-BE49-F238E27FC236}">
                <a16:creationId xmlns:a16="http://schemas.microsoft.com/office/drawing/2014/main" id="{E7BAAECC-DE17-DEB2-ABCC-79AB3DD31382}"/>
              </a:ext>
            </a:extLst>
          </p:cNvPr>
          <p:cNvSpPr txBox="1"/>
          <p:nvPr/>
        </p:nvSpPr>
        <p:spPr>
          <a:xfrm>
            <a:off x="1797775" y="1430750"/>
            <a:ext cx="8599990" cy="2123658"/>
          </a:xfrm>
          <a:prstGeom prst="rect">
            <a:avLst/>
          </a:prstGeom>
          <a:noFill/>
        </p:spPr>
        <p:txBody>
          <a:bodyPr wrap="square">
            <a:spAutoFit/>
          </a:bodyPr>
          <a:lstStyle/>
          <a:p>
            <a:r>
              <a:rPr lang="en-US" sz="6600">
                <a:solidFill>
                  <a:schemeClr val="bg1"/>
                </a:solidFill>
              </a:rPr>
              <a:t>Wake </a:t>
            </a:r>
            <a:r>
              <a:rPr lang="en-US" sz="6600" err="1">
                <a:solidFill>
                  <a:schemeClr val="bg1"/>
                </a:solidFill>
              </a:rPr>
              <a:t>ThreeSchool</a:t>
            </a:r>
            <a:r>
              <a:rPr lang="en-US" sz="6600">
                <a:solidFill>
                  <a:schemeClr val="bg1"/>
                </a:solidFill>
              </a:rPr>
              <a:t> Director’s Onboarding </a:t>
            </a:r>
          </a:p>
        </p:txBody>
      </p:sp>
      <p:pic>
        <p:nvPicPr>
          <p:cNvPr id="8" name="Picture 7">
            <a:extLst>
              <a:ext uri="{FF2B5EF4-FFF2-40B4-BE49-F238E27FC236}">
                <a16:creationId xmlns:a16="http://schemas.microsoft.com/office/drawing/2014/main" id="{72C36AEF-7BF6-45A7-D7F1-5F749A1A572D}"/>
              </a:ext>
            </a:extLst>
          </p:cNvPr>
          <p:cNvPicPr>
            <a:picLocks noChangeAspect="1"/>
          </p:cNvPicPr>
          <p:nvPr/>
        </p:nvPicPr>
        <p:blipFill>
          <a:blip r:embed="rId4"/>
          <a:stretch>
            <a:fillRect/>
          </a:stretch>
        </p:blipFill>
        <p:spPr>
          <a:xfrm>
            <a:off x="757980" y="3576530"/>
            <a:ext cx="10214820" cy="2127688"/>
          </a:xfrm>
          <a:prstGeom prst="rect">
            <a:avLst/>
          </a:prstGeom>
        </p:spPr>
      </p:pic>
      <p:pic>
        <p:nvPicPr>
          <p:cNvPr id="10" name="Picture 9">
            <a:extLst>
              <a:ext uri="{FF2B5EF4-FFF2-40B4-BE49-F238E27FC236}">
                <a16:creationId xmlns:a16="http://schemas.microsoft.com/office/drawing/2014/main" id="{06EC327B-AF2E-6922-C798-D00E6E1AA788}"/>
              </a:ext>
            </a:extLst>
          </p:cNvPr>
          <p:cNvPicPr>
            <a:picLocks noChangeAspect="1"/>
          </p:cNvPicPr>
          <p:nvPr/>
        </p:nvPicPr>
        <p:blipFill>
          <a:blip r:embed="rId5"/>
          <a:stretch>
            <a:fillRect/>
          </a:stretch>
        </p:blipFill>
        <p:spPr>
          <a:xfrm>
            <a:off x="3143593" y="5483651"/>
            <a:ext cx="8151058" cy="499915"/>
          </a:xfrm>
          <a:prstGeom prst="rect">
            <a:avLst/>
          </a:prstGeom>
        </p:spPr>
      </p:pic>
    </p:spTree>
    <p:extLst>
      <p:ext uri="{BB962C8B-B14F-4D97-AF65-F5344CB8AC3E}">
        <p14:creationId xmlns:p14="http://schemas.microsoft.com/office/powerpoint/2010/main" val="26743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txBody>
          <a:bodyPr/>
          <a:lstStyle/>
          <a:p>
            <a:endParaRPr lang="en-US"/>
          </a:p>
        </p:txBody>
      </p:sp>
      <p:sp>
        <p:nvSpPr>
          <p:cNvPr id="3" name="Freeform 3"/>
          <p:cNvSpPr/>
          <p:nvPr/>
        </p:nvSpPr>
        <p:spPr>
          <a:xfrm rot="172454">
            <a:off x="-1869194" y="-558991"/>
            <a:ext cx="6577851" cy="8183951"/>
          </a:xfrm>
          <a:custGeom>
            <a:avLst/>
            <a:gdLst/>
            <a:ahLst/>
            <a:cxnLst/>
            <a:rect l="l" t="t" r="r" b="b"/>
            <a:pathLst>
              <a:path w="9866776" h="12275927">
                <a:moveTo>
                  <a:pt x="0" y="0"/>
                </a:moveTo>
                <a:lnTo>
                  <a:pt x="9866776" y="0"/>
                </a:lnTo>
                <a:lnTo>
                  <a:pt x="9866776" y="12275927"/>
                </a:lnTo>
                <a:lnTo>
                  <a:pt x="0" y="122759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62740" y="780047"/>
            <a:ext cx="3590848" cy="323165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638"/>
              </a:lnSpc>
              <a:spcBef>
                <a:spcPct val="0"/>
              </a:spcBef>
            </a:pPr>
            <a:r>
              <a:rPr lang="en-US" sz="9027">
                <a:solidFill>
                  <a:srgbClr val="FFFFFF"/>
                </a:solidFill>
                <a:latin typeface="Blueberry"/>
                <a:ea typeface="Blueberry"/>
                <a:cs typeface="Blueberry"/>
                <a:sym typeface="Blueberry"/>
              </a:rPr>
              <a:t>Form #2</a:t>
            </a:r>
          </a:p>
        </p:txBody>
      </p:sp>
      <p:sp>
        <p:nvSpPr>
          <p:cNvPr id="5" name="Freeform 5"/>
          <p:cNvSpPr/>
          <p:nvPr/>
        </p:nvSpPr>
        <p:spPr>
          <a:xfrm rot="2022779">
            <a:off x="2636952" y="2147037"/>
            <a:ext cx="786274" cy="637865"/>
          </a:xfrm>
          <a:custGeom>
            <a:avLst/>
            <a:gdLst/>
            <a:ahLst/>
            <a:cxnLst/>
            <a:rect l="l" t="t" r="r" b="b"/>
            <a:pathLst>
              <a:path w="1179411" h="956797">
                <a:moveTo>
                  <a:pt x="0" y="0"/>
                </a:moveTo>
                <a:lnTo>
                  <a:pt x="1179411" y="0"/>
                </a:lnTo>
                <a:lnTo>
                  <a:pt x="1179411" y="956796"/>
                </a:lnTo>
                <a:lnTo>
                  <a:pt x="0" y="956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0800000" flipV="1">
            <a:off x="1101815" y="5648696"/>
            <a:ext cx="1928273" cy="158038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2700000">
            <a:off x="997485" y="175153"/>
            <a:ext cx="1660827" cy="77436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3953589" y="343849"/>
            <a:ext cx="3992691" cy="5211240"/>
          </a:xfrm>
          <a:custGeom>
            <a:avLst/>
            <a:gdLst/>
            <a:ahLst/>
            <a:cxnLst/>
            <a:rect l="l" t="t" r="r" b="b"/>
            <a:pathLst>
              <a:path w="5989037" h="7816860">
                <a:moveTo>
                  <a:pt x="0" y="0"/>
                </a:moveTo>
                <a:lnTo>
                  <a:pt x="5989037" y="0"/>
                </a:lnTo>
                <a:lnTo>
                  <a:pt x="5989037" y="7816860"/>
                </a:lnTo>
                <a:lnTo>
                  <a:pt x="0" y="7816860"/>
                </a:lnTo>
                <a:lnTo>
                  <a:pt x="0" y="0"/>
                </a:lnTo>
                <a:close/>
              </a:path>
            </a:pathLst>
          </a:custGeom>
          <a:blipFill>
            <a:blip r:embed="rId11"/>
            <a:stretch>
              <a:fillRect/>
            </a:stretch>
          </a:blipFill>
        </p:spPr>
        <p:txBody>
          <a:bodyPr/>
          <a:lstStyle/>
          <a:p>
            <a:endParaRPr lang="en-US"/>
          </a:p>
        </p:txBody>
      </p:sp>
      <p:sp>
        <p:nvSpPr>
          <p:cNvPr id="9" name="Freeform 9"/>
          <p:cNvSpPr/>
          <p:nvPr/>
        </p:nvSpPr>
        <p:spPr>
          <a:xfrm>
            <a:off x="8150584" y="1793461"/>
            <a:ext cx="3854855" cy="4924267"/>
          </a:xfrm>
          <a:custGeom>
            <a:avLst/>
            <a:gdLst/>
            <a:ahLst/>
            <a:cxnLst/>
            <a:rect l="l" t="t" r="r" b="b"/>
            <a:pathLst>
              <a:path w="5782283" h="7386401">
                <a:moveTo>
                  <a:pt x="0" y="0"/>
                </a:moveTo>
                <a:lnTo>
                  <a:pt x="5782283" y="0"/>
                </a:lnTo>
                <a:lnTo>
                  <a:pt x="5782283" y="7386400"/>
                </a:lnTo>
                <a:lnTo>
                  <a:pt x="0" y="7386400"/>
                </a:lnTo>
                <a:lnTo>
                  <a:pt x="0" y="0"/>
                </a:lnTo>
                <a:close/>
              </a:path>
            </a:pathLst>
          </a:custGeom>
          <a:blipFill>
            <a:blip r:embed="rId12"/>
            <a:stretch>
              <a:fillRect/>
            </a:stretch>
          </a:blipFill>
        </p:spPr>
        <p:txBody>
          <a:bodyPr/>
          <a:lstStyle/>
          <a:p>
            <a:endParaRPr lang="en-US"/>
          </a:p>
        </p:txBody>
      </p:sp>
      <p:sp>
        <p:nvSpPr>
          <p:cNvPr id="10" name="TextBox 10"/>
          <p:cNvSpPr txBox="1"/>
          <p:nvPr/>
        </p:nvSpPr>
        <p:spPr>
          <a:xfrm>
            <a:off x="271263" y="4173941"/>
            <a:ext cx="4119665" cy="12054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666"/>
              </a:lnSpc>
            </a:pPr>
            <a:r>
              <a:rPr lang="en-US" sz="3333" spc="426">
                <a:solidFill>
                  <a:srgbClr val="FFBB00"/>
                </a:solidFill>
                <a:latin typeface="Blueberry"/>
                <a:ea typeface="Blueberry"/>
                <a:cs typeface="Blueberry"/>
                <a:sym typeface="Blueberry"/>
              </a:rPr>
              <a:t>Emergency </a:t>
            </a:r>
          </a:p>
          <a:p>
            <a:pPr marL="0" lvl="0" indent="0" algn="ctr">
              <a:lnSpc>
                <a:spcPts val="4666"/>
              </a:lnSpc>
            </a:pPr>
            <a:r>
              <a:rPr lang="en-US" sz="3333" spc="426">
                <a:solidFill>
                  <a:srgbClr val="FFBB00"/>
                </a:solidFill>
                <a:latin typeface="Blueberry"/>
                <a:ea typeface="Blueberry"/>
                <a:cs typeface="Blueberry"/>
                <a:sym typeface="Blueberry"/>
              </a:rPr>
              <a:t>Card</a:t>
            </a:r>
          </a:p>
        </p:txBody>
      </p:sp>
    </p:spTree>
    <p:extLst>
      <p:ext uri="{BB962C8B-B14F-4D97-AF65-F5344CB8AC3E}">
        <p14:creationId xmlns:p14="http://schemas.microsoft.com/office/powerpoint/2010/main" val="2110572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txBody>
          <a:bodyPr/>
          <a:lstStyle/>
          <a:p>
            <a:endParaRPr lang="en-US"/>
          </a:p>
        </p:txBody>
      </p:sp>
      <p:sp>
        <p:nvSpPr>
          <p:cNvPr id="3" name="Freeform 3"/>
          <p:cNvSpPr/>
          <p:nvPr/>
        </p:nvSpPr>
        <p:spPr>
          <a:xfrm rot="172454">
            <a:off x="-1869194" y="-558991"/>
            <a:ext cx="6577851" cy="8183951"/>
          </a:xfrm>
          <a:custGeom>
            <a:avLst/>
            <a:gdLst/>
            <a:ahLst/>
            <a:cxnLst/>
            <a:rect l="l" t="t" r="r" b="b"/>
            <a:pathLst>
              <a:path w="9866776" h="12275927">
                <a:moveTo>
                  <a:pt x="0" y="0"/>
                </a:moveTo>
                <a:lnTo>
                  <a:pt x="9866776" y="0"/>
                </a:lnTo>
                <a:lnTo>
                  <a:pt x="9866776" y="12275927"/>
                </a:lnTo>
                <a:lnTo>
                  <a:pt x="0" y="122759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62740" y="780047"/>
            <a:ext cx="3590848" cy="323165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638"/>
              </a:lnSpc>
              <a:spcBef>
                <a:spcPct val="0"/>
              </a:spcBef>
            </a:pPr>
            <a:r>
              <a:rPr lang="en-US" sz="9027">
                <a:solidFill>
                  <a:srgbClr val="FFFFFF"/>
                </a:solidFill>
                <a:latin typeface="Blueberry"/>
                <a:ea typeface="Blueberry"/>
                <a:cs typeface="Blueberry"/>
                <a:sym typeface="Blueberry"/>
              </a:rPr>
              <a:t>Form #3</a:t>
            </a:r>
          </a:p>
        </p:txBody>
      </p:sp>
      <p:sp>
        <p:nvSpPr>
          <p:cNvPr id="5" name="Freeform 5"/>
          <p:cNvSpPr/>
          <p:nvPr/>
        </p:nvSpPr>
        <p:spPr>
          <a:xfrm rot="2022779">
            <a:off x="2636952" y="2118126"/>
            <a:ext cx="786274" cy="637865"/>
          </a:xfrm>
          <a:custGeom>
            <a:avLst/>
            <a:gdLst/>
            <a:ahLst/>
            <a:cxnLst/>
            <a:rect l="l" t="t" r="r" b="b"/>
            <a:pathLst>
              <a:path w="1179411" h="956797">
                <a:moveTo>
                  <a:pt x="0" y="0"/>
                </a:moveTo>
                <a:lnTo>
                  <a:pt x="1179411" y="0"/>
                </a:lnTo>
                <a:lnTo>
                  <a:pt x="1179411" y="956797"/>
                </a:lnTo>
                <a:lnTo>
                  <a:pt x="0" y="9567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0800000" flipV="1">
            <a:off x="966930" y="5779083"/>
            <a:ext cx="1928273" cy="1580381"/>
          </a:xfrm>
          <a:custGeom>
            <a:avLst/>
            <a:gdLst/>
            <a:ahLst/>
            <a:cxnLst/>
            <a:rect l="l" t="t" r="r" b="b"/>
            <a:pathLst>
              <a:path w="2892410" h="2370571">
                <a:moveTo>
                  <a:pt x="0" y="2370571"/>
                </a:moveTo>
                <a:lnTo>
                  <a:pt x="2892410" y="2370571"/>
                </a:lnTo>
                <a:lnTo>
                  <a:pt x="2892410" y="0"/>
                </a:lnTo>
                <a:lnTo>
                  <a:pt x="0" y="0"/>
                </a:lnTo>
                <a:lnTo>
                  <a:pt x="0" y="237057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2700000">
            <a:off x="997485" y="175153"/>
            <a:ext cx="1660827" cy="77436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4390928" y="431865"/>
            <a:ext cx="4201917" cy="5358863"/>
          </a:xfrm>
          <a:custGeom>
            <a:avLst/>
            <a:gdLst/>
            <a:ahLst/>
            <a:cxnLst/>
            <a:rect l="l" t="t" r="r" b="b"/>
            <a:pathLst>
              <a:path w="6302875" h="8038295">
                <a:moveTo>
                  <a:pt x="0" y="0"/>
                </a:moveTo>
                <a:lnTo>
                  <a:pt x="6302875" y="0"/>
                </a:lnTo>
                <a:lnTo>
                  <a:pt x="6302875" y="8038295"/>
                </a:lnTo>
                <a:lnTo>
                  <a:pt x="0" y="8038295"/>
                </a:lnTo>
                <a:lnTo>
                  <a:pt x="0" y="0"/>
                </a:lnTo>
                <a:close/>
              </a:path>
            </a:pathLst>
          </a:custGeom>
          <a:blipFill>
            <a:blip r:embed="rId11"/>
            <a:stretch>
              <a:fillRect/>
            </a:stretch>
          </a:blipFill>
        </p:spPr>
        <p:txBody>
          <a:bodyPr/>
          <a:lstStyle/>
          <a:p>
            <a:endParaRPr lang="en-US"/>
          </a:p>
        </p:txBody>
      </p:sp>
      <p:sp>
        <p:nvSpPr>
          <p:cNvPr id="9" name="Freeform 9"/>
          <p:cNvSpPr/>
          <p:nvPr/>
        </p:nvSpPr>
        <p:spPr>
          <a:xfrm>
            <a:off x="8106581" y="1707477"/>
            <a:ext cx="3806277" cy="5007835"/>
          </a:xfrm>
          <a:custGeom>
            <a:avLst/>
            <a:gdLst/>
            <a:ahLst/>
            <a:cxnLst/>
            <a:rect l="l" t="t" r="r" b="b"/>
            <a:pathLst>
              <a:path w="5709416" h="7511753">
                <a:moveTo>
                  <a:pt x="0" y="0"/>
                </a:moveTo>
                <a:lnTo>
                  <a:pt x="5709417" y="0"/>
                </a:lnTo>
                <a:lnTo>
                  <a:pt x="5709417" y="7511753"/>
                </a:lnTo>
                <a:lnTo>
                  <a:pt x="0" y="7511753"/>
                </a:lnTo>
                <a:lnTo>
                  <a:pt x="0" y="0"/>
                </a:lnTo>
                <a:close/>
              </a:path>
            </a:pathLst>
          </a:custGeom>
          <a:blipFill>
            <a:blip r:embed="rId12"/>
            <a:stretch>
              <a:fillRect/>
            </a:stretch>
          </a:blipFill>
        </p:spPr>
        <p:txBody>
          <a:bodyPr/>
          <a:lstStyle/>
          <a:p>
            <a:endParaRPr lang="en-US"/>
          </a:p>
        </p:txBody>
      </p:sp>
      <p:sp>
        <p:nvSpPr>
          <p:cNvPr id="10" name="TextBox 10"/>
          <p:cNvSpPr txBox="1"/>
          <p:nvPr/>
        </p:nvSpPr>
        <p:spPr>
          <a:xfrm>
            <a:off x="271263" y="3976112"/>
            <a:ext cx="4119665" cy="12054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FFBB00"/>
                </a:solidFill>
                <a:latin typeface="Blueberry"/>
                <a:ea typeface="Blueberry"/>
                <a:cs typeface="Blueberry"/>
                <a:sym typeface="Blueberry"/>
              </a:rPr>
              <a:t>Physical &amp; Immunizations</a:t>
            </a:r>
          </a:p>
        </p:txBody>
      </p:sp>
      <p:sp>
        <p:nvSpPr>
          <p:cNvPr id="11" name="TextBox 11"/>
          <p:cNvSpPr txBox="1"/>
          <p:nvPr/>
        </p:nvSpPr>
        <p:spPr>
          <a:xfrm>
            <a:off x="568296" y="5259233"/>
            <a:ext cx="3525598" cy="3706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spcBef>
                <a:spcPct val="0"/>
              </a:spcBef>
            </a:pPr>
            <a:r>
              <a:rPr lang="en-US" sz="2133">
                <a:solidFill>
                  <a:srgbClr val="FFFFFF"/>
                </a:solidFill>
                <a:latin typeface="Nunito Bold"/>
                <a:ea typeface="Nunito Bold"/>
                <a:cs typeface="Nunito Bold"/>
                <a:sym typeface="Nunito Bold"/>
              </a:rPr>
              <a:t>Due back by September 5th</a:t>
            </a:r>
          </a:p>
        </p:txBody>
      </p:sp>
      <p:sp>
        <p:nvSpPr>
          <p:cNvPr id="12" name="Freeform 12"/>
          <p:cNvSpPr/>
          <p:nvPr/>
        </p:nvSpPr>
        <p:spPr>
          <a:xfrm>
            <a:off x="3205788" y="5905028"/>
            <a:ext cx="2750391" cy="903045"/>
          </a:xfrm>
          <a:custGeom>
            <a:avLst/>
            <a:gdLst/>
            <a:ahLst/>
            <a:cxnLst/>
            <a:rect l="l" t="t" r="r" b="b"/>
            <a:pathLst>
              <a:path w="4125587" h="1354568">
                <a:moveTo>
                  <a:pt x="0" y="0"/>
                </a:moveTo>
                <a:lnTo>
                  <a:pt x="4125586" y="0"/>
                </a:lnTo>
                <a:lnTo>
                  <a:pt x="4125586" y="1354568"/>
                </a:lnTo>
                <a:lnTo>
                  <a:pt x="0" y="13545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a:off x="3363331" y="5940239"/>
            <a:ext cx="2412738" cy="7970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7">
                <a:solidFill>
                  <a:srgbClr val="000000"/>
                </a:solidFill>
                <a:latin typeface="Nunito Bold Italics"/>
                <a:ea typeface="Nunito Bold Italics"/>
                <a:cs typeface="Nunito Bold Italics"/>
                <a:sym typeface="Nunito Bold Italics"/>
              </a:rPr>
              <a:t>Must be completed by a physician &amp; is valid for 1 year from date of exam.</a:t>
            </a:r>
          </a:p>
        </p:txBody>
      </p:sp>
      <p:sp>
        <p:nvSpPr>
          <p:cNvPr id="14" name="TextBox 14"/>
          <p:cNvSpPr txBox="1"/>
          <p:nvPr/>
        </p:nvSpPr>
        <p:spPr>
          <a:xfrm>
            <a:off x="4390928" y="48933"/>
            <a:ext cx="4119665"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FFBB00"/>
                </a:solidFill>
                <a:latin typeface="Blueberry"/>
                <a:ea typeface="Blueberry"/>
                <a:cs typeface="Blueberry"/>
                <a:sym typeface="Blueberry"/>
              </a:rPr>
              <a:t>NCPK</a:t>
            </a:r>
          </a:p>
        </p:txBody>
      </p:sp>
      <p:sp>
        <p:nvSpPr>
          <p:cNvPr id="15" name="TextBox 15"/>
          <p:cNvSpPr txBox="1"/>
          <p:nvPr/>
        </p:nvSpPr>
        <p:spPr>
          <a:xfrm>
            <a:off x="8072336" y="1285905"/>
            <a:ext cx="4119665"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FFBB00"/>
                </a:solidFill>
                <a:latin typeface="Blueberry"/>
                <a:ea typeface="Blueberry"/>
                <a:cs typeface="Blueberry"/>
                <a:sym typeface="Blueberry"/>
              </a:rPr>
              <a:t>WTS</a:t>
            </a:r>
          </a:p>
        </p:txBody>
      </p:sp>
    </p:spTree>
    <p:extLst>
      <p:ext uri="{BB962C8B-B14F-4D97-AF65-F5344CB8AC3E}">
        <p14:creationId xmlns:p14="http://schemas.microsoft.com/office/powerpoint/2010/main" val="4217141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9562" y="95343"/>
            <a:ext cx="8134984" cy="14362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1184"/>
              </a:lnSpc>
              <a:spcBef>
                <a:spcPct val="0"/>
              </a:spcBef>
            </a:pPr>
            <a:r>
              <a:rPr lang="en-US" sz="7988">
                <a:solidFill>
                  <a:srgbClr val="204872"/>
                </a:solidFill>
                <a:latin typeface="Blueberry"/>
                <a:ea typeface="Blueberry"/>
                <a:cs typeface="Blueberry"/>
                <a:sym typeface="Blueberry"/>
              </a:rPr>
              <a:t>Our Program</a:t>
            </a:r>
          </a:p>
        </p:txBody>
      </p:sp>
      <p:sp>
        <p:nvSpPr>
          <p:cNvPr id="4" name="Freeform 4"/>
          <p:cNvSpPr/>
          <p:nvPr/>
        </p:nvSpPr>
        <p:spPr>
          <a:xfrm rot="2423466" flipH="1" flipV="1">
            <a:off x="10373210" y="4715908"/>
            <a:ext cx="1962390" cy="2053067"/>
          </a:xfrm>
          <a:custGeom>
            <a:avLst/>
            <a:gdLst/>
            <a:ahLst/>
            <a:cxnLst/>
            <a:rect l="l" t="t" r="r" b="b"/>
            <a:pathLst>
              <a:path w="2943585" h="3079600">
                <a:moveTo>
                  <a:pt x="2943585" y="3079600"/>
                </a:moveTo>
                <a:lnTo>
                  <a:pt x="0" y="3079600"/>
                </a:lnTo>
                <a:lnTo>
                  <a:pt x="0" y="0"/>
                </a:lnTo>
                <a:lnTo>
                  <a:pt x="2943585" y="0"/>
                </a:lnTo>
                <a:lnTo>
                  <a:pt x="2943585" y="30796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0800000">
            <a:off x="9878943" y="31222"/>
            <a:ext cx="2393381" cy="2369447"/>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8100000">
            <a:off x="-359538" y="5228036"/>
            <a:ext cx="2227191" cy="2204919"/>
          </a:xfrm>
          <a:custGeom>
            <a:avLst/>
            <a:gdLst/>
            <a:ahLst/>
            <a:cxnLst/>
            <a:rect l="l" t="t" r="r" b="b"/>
            <a:pathLst>
              <a:path w="3340787" h="3307379">
                <a:moveTo>
                  <a:pt x="0" y="0"/>
                </a:moveTo>
                <a:lnTo>
                  <a:pt x="3340787" y="0"/>
                </a:lnTo>
                <a:lnTo>
                  <a:pt x="3340787" y="3307379"/>
                </a:lnTo>
                <a:lnTo>
                  <a:pt x="0" y="33073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5686620" y="5127147"/>
            <a:ext cx="528646" cy="540815"/>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5731197" y="5146197"/>
            <a:ext cx="528646" cy="540815"/>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1214640" flipH="1">
            <a:off x="628054" y="75127"/>
            <a:ext cx="604075" cy="951370"/>
          </a:xfrm>
          <a:custGeom>
            <a:avLst/>
            <a:gdLst/>
            <a:ahLst/>
            <a:cxnLst/>
            <a:rect l="l" t="t" r="r" b="b"/>
            <a:pathLst>
              <a:path w="906113" h="1427055">
                <a:moveTo>
                  <a:pt x="906113" y="0"/>
                </a:moveTo>
                <a:lnTo>
                  <a:pt x="0" y="0"/>
                </a:lnTo>
                <a:lnTo>
                  <a:pt x="0" y="1427055"/>
                </a:lnTo>
                <a:lnTo>
                  <a:pt x="906113" y="1427055"/>
                </a:lnTo>
                <a:lnTo>
                  <a:pt x="906113" y="0"/>
                </a:lnTo>
                <a:close/>
              </a:path>
            </a:pathLst>
          </a:custGeom>
          <a:blipFill>
            <a:blip r:embed="rId11">
              <a:extLst>
                <a:ext uri="{96DAC541-7B7A-43D3-8B79-37D633B846F1}">
                  <asvg:svgBlip xmlns:asvg="http://schemas.microsoft.com/office/drawing/2016/SVG/main" r:embed="rId12"/>
                </a:ext>
              </a:extLst>
            </a:blip>
            <a:stretch>
              <a:fillRect l="-128504" b="-14439"/>
            </a:stretch>
          </a:blipFill>
        </p:spPr>
        <p:txBody>
          <a:bodyPr/>
          <a:lstStyle/>
          <a:p>
            <a:endParaRPr lang="en-US"/>
          </a:p>
        </p:txBody>
      </p:sp>
      <p:sp>
        <p:nvSpPr>
          <p:cNvPr id="10" name="Freeform 10"/>
          <p:cNvSpPr/>
          <p:nvPr/>
        </p:nvSpPr>
        <p:spPr>
          <a:xfrm flipH="1">
            <a:off x="7365539" y="203492"/>
            <a:ext cx="879007" cy="964617"/>
          </a:xfrm>
          <a:custGeom>
            <a:avLst/>
            <a:gdLst/>
            <a:ahLst/>
            <a:cxnLst/>
            <a:rect l="l" t="t" r="r" b="b"/>
            <a:pathLst>
              <a:path w="1318510" h="1446925">
                <a:moveTo>
                  <a:pt x="1318511" y="0"/>
                </a:moveTo>
                <a:lnTo>
                  <a:pt x="0" y="0"/>
                </a:lnTo>
                <a:lnTo>
                  <a:pt x="0" y="1446924"/>
                </a:lnTo>
                <a:lnTo>
                  <a:pt x="1318511" y="1446924"/>
                </a:lnTo>
                <a:lnTo>
                  <a:pt x="1318511"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926400" y="3022885"/>
            <a:ext cx="4119665"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204872"/>
                </a:solidFill>
                <a:latin typeface="Blueberry"/>
                <a:ea typeface="Blueberry"/>
                <a:cs typeface="Blueberry"/>
                <a:sym typeface="Blueberry"/>
              </a:rPr>
              <a:t>School Schedule</a:t>
            </a:r>
          </a:p>
        </p:txBody>
      </p:sp>
      <p:sp>
        <p:nvSpPr>
          <p:cNvPr id="12" name="TextBox 12"/>
          <p:cNvSpPr txBox="1"/>
          <p:nvPr/>
        </p:nvSpPr>
        <p:spPr>
          <a:xfrm>
            <a:off x="777826" y="3638352"/>
            <a:ext cx="4416813" cy="3706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spcBef>
                <a:spcPct val="0"/>
              </a:spcBef>
            </a:pPr>
            <a:r>
              <a:rPr lang="en-US" sz="2133">
                <a:solidFill>
                  <a:srgbClr val="000000"/>
                </a:solidFill>
                <a:latin typeface="Nunito Bold"/>
                <a:ea typeface="Nunito Bold"/>
                <a:cs typeface="Nunito Bold"/>
                <a:sym typeface="Nunito Bold"/>
              </a:rPr>
              <a:t>Monday-Friday, 9:00am-3:30pm</a:t>
            </a:r>
          </a:p>
        </p:txBody>
      </p:sp>
      <p:sp>
        <p:nvSpPr>
          <p:cNvPr id="13" name="TextBox 13"/>
          <p:cNvSpPr txBox="1"/>
          <p:nvPr/>
        </p:nvSpPr>
        <p:spPr>
          <a:xfrm>
            <a:off x="574140" y="4318176"/>
            <a:ext cx="4756297"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204872"/>
                </a:solidFill>
                <a:latin typeface="Blueberry"/>
                <a:ea typeface="Blueberry"/>
                <a:cs typeface="Blueberry"/>
                <a:sym typeface="Blueberry"/>
              </a:rPr>
              <a:t>Morning Drop-Off</a:t>
            </a:r>
          </a:p>
        </p:txBody>
      </p:sp>
      <p:sp>
        <p:nvSpPr>
          <p:cNvPr id="14" name="TextBox 14"/>
          <p:cNvSpPr txBox="1"/>
          <p:nvPr/>
        </p:nvSpPr>
        <p:spPr>
          <a:xfrm>
            <a:off x="743882" y="4957373"/>
            <a:ext cx="4416813" cy="3706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spcBef>
                <a:spcPct val="0"/>
              </a:spcBef>
            </a:pPr>
            <a:r>
              <a:rPr lang="en-US" sz="2133">
                <a:solidFill>
                  <a:srgbClr val="000000"/>
                </a:solidFill>
                <a:latin typeface="Nunito Bold"/>
                <a:ea typeface="Nunito Bold"/>
                <a:cs typeface="Nunito Bold"/>
                <a:sym typeface="Nunito Bold"/>
              </a:rPr>
              <a:t>Drop off: 8:55am-9:15am</a:t>
            </a:r>
          </a:p>
        </p:txBody>
      </p:sp>
      <p:sp>
        <p:nvSpPr>
          <p:cNvPr id="15" name="TextBox 15"/>
          <p:cNvSpPr txBox="1"/>
          <p:nvPr/>
        </p:nvSpPr>
        <p:spPr>
          <a:xfrm>
            <a:off x="6769684" y="4301715"/>
            <a:ext cx="4765481"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204872"/>
                </a:solidFill>
                <a:latin typeface="Blueberry"/>
                <a:ea typeface="Blueberry"/>
                <a:cs typeface="Blueberry"/>
                <a:sym typeface="Blueberry"/>
              </a:rPr>
              <a:t>Afternoon Pick-Up</a:t>
            </a:r>
          </a:p>
        </p:txBody>
      </p:sp>
      <p:sp>
        <p:nvSpPr>
          <p:cNvPr id="16" name="TextBox 16"/>
          <p:cNvSpPr txBox="1"/>
          <p:nvPr/>
        </p:nvSpPr>
        <p:spPr>
          <a:xfrm>
            <a:off x="6944018" y="4890893"/>
            <a:ext cx="4416813" cy="3706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spcBef>
                <a:spcPct val="0"/>
              </a:spcBef>
            </a:pPr>
            <a:r>
              <a:rPr lang="en-US" sz="2133">
                <a:solidFill>
                  <a:srgbClr val="000000"/>
                </a:solidFill>
                <a:latin typeface="Nunito Bold"/>
                <a:ea typeface="Nunito Bold"/>
                <a:cs typeface="Nunito Bold"/>
                <a:sym typeface="Nunito Bold"/>
              </a:rPr>
              <a:t>Pickup: 3:15pm-3:35pm</a:t>
            </a:r>
          </a:p>
        </p:txBody>
      </p:sp>
      <p:sp>
        <p:nvSpPr>
          <p:cNvPr id="17" name="TextBox 17"/>
          <p:cNvSpPr txBox="1"/>
          <p:nvPr/>
        </p:nvSpPr>
        <p:spPr>
          <a:xfrm>
            <a:off x="7092592" y="3024555"/>
            <a:ext cx="4119665"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204872"/>
                </a:solidFill>
                <a:latin typeface="Blueberry"/>
                <a:ea typeface="Blueberry"/>
                <a:cs typeface="Blueberry"/>
                <a:sym typeface="Blueberry"/>
              </a:rPr>
              <a:t>School Calendar</a:t>
            </a:r>
          </a:p>
        </p:txBody>
      </p:sp>
      <p:sp>
        <p:nvSpPr>
          <p:cNvPr id="18" name="TextBox 18"/>
          <p:cNvSpPr txBox="1"/>
          <p:nvPr/>
        </p:nvSpPr>
        <p:spPr>
          <a:xfrm>
            <a:off x="6706624" y="3638389"/>
            <a:ext cx="4891602" cy="3706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spcBef>
                <a:spcPct val="0"/>
              </a:spcBef>
            </a:pPr>
            <a:r>
              <a:rPr lang="en-US" sz="2133">
                <a:solidFill>
                  <a:srgbClr val="000000"/>
                </a:solidFill>
                <a:latin typeface="Nunito Bold"/>
                <a:ea typeface="Nunito Bold"/>
                <a:cs typeface="Nunito Bold"/>
                <a:sym typeface="Nunito Bold"/>
              </a:rPr>
              <a:t>will be given out at Family Orientation</a:t>
            </a:r>
          </a:p>
        </p:txBody>
      </p:sp>
      <p:sp>
        <p:nvSpPr>
          <p:cNvPr id="19" name="Freeform 19"/>
          <p:cNvSpPr/>
          <p:nvPr/>
        </p:nvSpPr>
        <p:spPr>
          <a:xfrm rot="-1266573" flipH="1">
            <a:off x="3120367" y="1883788"/>
            <a:ext cx="607876" cy="614793"/>
          </a:xfrm>
          <a:custGeom>
            <a:avLst/>
            <a:gdLst/>
            <a:ahLst/>
            <a:cxnLst/>
            <a:rect l="l" t="t" r="r" b="b"/>
            <a:pathLst>
              <a:path w="911814" h="922189">
                <a:moveTo>
                  <a:pt x="911814" y="0"/>
                </a:moveTo>
                <a:lnTo>
                  <a:pt x="0" y="0"/>
                </a:lnTo>
                <a:lnTo>
                  <a:pt x="0" y="922189"/>
                </a:lnTo>
                <a:lnTo>
                  <a:pt x="911814" y="922189"/>
                </a:lnTo>
                <a:lnTo>
                  <a:pt x="91181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TextBox 20"/>
          <p:cNvSpPr txBox="1"/>
          <p:nvPr/>
        </p:nvSpPr>
        <p:spPr>
          <a:xfrm>
            <a:off x="3489226" y="1848112"/>
            <a:ext cx="5193914"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FFBB00"/>
                </a:solidFill>
                <a:latin typeface="Blueberry"/>
                <a:ea typeface="Blueberry"/>
                <a:cs typeface="Blueberry"/>
                <a:sym typeface="Blueberry"/>
              </a:rPr>
              <a:t>Family Orientation</a:t>
            </a:r>
          </a:p>
        </p:txBody>
      </p:sp>
      <p:sp>
        <p:nvSpPr>
          <p:cNvPr id="21" name="TextBox 21"/>
          <p:cNvSpPr txBox="1"/>
          <p:nvPr/>
        </p:nvSpPr>
        <p:spPr>
          <a:xfrm>
            <a:off x="3442727" y="2461946"/>
            <a:ext cx="5300447" cy="3706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spcBef>
                <a:spcPct val="0"/>
              </a:spcBef>
            </a:pPr>
            <a:r>
              <a:rPr lang="en-US" sz="2133">
                <a:solidFill>
                  <a:srgbClr val="000000"/>
                </a:solidFill>
                <a:latin typeface="Nunito Bold"/>
                <a:ea typeface="Nunito Bold"/>
                <a:cs typeface="Nunito Bold"/>
                <a:sym typeface="Nunito Bold"/>
              </a:rPr>
              <a:t>Thursday, September 5th, 1:00-2:00pm</a:t>
            </a:r>
          </a:p>
        </p:txBody>
      </p:sp>
      <p:sp>
        <p:nvSpPr>
          <p:cNvPr id="22" name="TextBox 22"/>
          <p:cNvSpPr txBox="1"/>
          <p:nvPr/>
        </p:nvSpPr>
        <p:spPr>
          <a:xfrm>
            <a:off x="3818557" y="5604462"/>
            <a:ext cx="4554887"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FFBB00"/>
                </a:solidFill>
                <a:latin typeface="Blueberry"/>
                <a:ea typeface="Blueberry"/>
                <a:cs typeface="Blueberry"/>
                <a:sym typeface="Blueberry"/>
              </a:rPr>
              <a:t>1st Day of School</a:t>
            </a:r>
          </a:p>
        </p:txBody>
      </p:sp>
      <p:sp>
        <p:nvSpPr>
          <p:cNvPr id="23" name="TextBox 23"/>
          <p:cNvSpPr txBox="1"/>
          <p:nvPr/>
        </p:nvSpPr>
        <p:spPr>
          <a:xfrm>
            <a:off x="3887594" y="6218295"/>
            <a:ext cx="4416813" cy="3706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spcBef>
                <a:spcPct val="0"/>
              </a:spcBef>
            </a:pPr>
            <a:r>
              <a:rPr lang="en-US" sz="2133">
                <a:solidFill>
                  <a:srgbClr val="000000"/>
                </a:solidFill>
                <a:latin typeface="Nunito Bold"/>
                <a:ea typeface="Nunito Bold"/>
                <a:cs typeface="Nunito Bold"/>
                <a:sym typeface="Nunito Bold"/>
              </a:rPr>
              <a:t>Friday, September 6th</a:t>
            </a:r>
          </a:p>
        </p:txBody>
      </p:sp>
      <p:sp>
        <p:nvSpPr>
          <p:cNvPr id="24" name="Freeform 24"/>
          <p:cNvSpPr/>
          <p:nvPr/>
        </p:nvSpPr>
        <p:spPr>
          <a:xfrm rot="-1266573" flipH="1">
            <a:off x="3082267" y="1851220"/>
            <a:ext cx="607876" cy="614793"/>
          </a:xfrm>
          <a:custGeom>
            <a:avLst/>
            <a:gdLst/>
            <a:ahLst/>
            <a:cxnLst/>
            <a:rect l="l" t="t" r="r" b="b"/>
            <a:pathLst>
              <a:path w="911814" h="922189">
                <a:moveTo>
                  <a:pt x="911814" y="0"/>
                </a:moveTo>
                <a:lnTo>
                  <a:pt x="0" y="0"/>
                </a:lnTo>
                <a:lnTo>
                  <a:pt x="0" y="922189"/>
                </a:lnTo>
                <a:lnTo>
                  <a:pt x="911814" y="922189"/>
                </a:lnTo>
                <a:lnTo>
                  <a:pt x="911814"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extLst>
      <p:ext uri="{BB962C8B-B14F-4D97-AF65-F5344CB8AC3E}">
        <p14:creationId xmlns:p14="http://schemas.microsoft.com/office/powerpoint/2010/main" val="1958037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101232" y="4095700"/>
            <a:ext cx="485329" cy="768837"/>
          </a:xfrm>
          <a:custGeom>
            <a:avLst/>
            <a:gdLst/>
            <a:ahLst/>
            <a:cxnLst/>
            <a:rect l="l" t="t" r="r" b="b"/>
            <a:pathLst>
              <a:path w="727993" h="1153256">
                <a:moveTo>
                  <a:pt x="0" y="0"/>
                </a:moveTo>
                <a:lnTo>
                  <a:pt x="727993" y="0"/>
                </a:lnTo>
                <a:lnTo>
                  <a:pt x="727993" y="1153256"/>
                </a:lnTo>
                <a:lnTo>
                  <a:pt x="0" y="1153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477562" y="4558026"/>
            <a:ext cx="695714" cy="498305"/>
          </a:xfrm>
          <a:custGeom>
            <a:avLst/>
            <a:gdLst/>
            <a:ahLst/>
            <a:cxnLst/>
            <a:rect l="l" t="t" r="r" b="b"/>
            <a:pathLst>
              <a:path w="1043571" h="747458">
                <a:moveTo>
                  <a:pt x="0" y="0"/>
                </a:moveTo>
                <a:lnTo>
                  <a:pt x="1043570" y="0"/>
                </a:lnTo>
                <a:lnTo>
                  <a:pt x="1043570" y="747458"/>
                </a:lnTo>
                <a:lnTo>
                  <a:pt x="0" y="7474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4154659" y="2078879"/>
            <a:ext cx="598642" cy="676432"/>
          </a:xfrm>
          <a:custGeom>
            <a:avLst/>
            <a:gdLst/>
            <a:ahLst/>
            <a:cxnLst/>
            <a:rect l="l" t="t" r="r" b="b"/>
            <a:pathLst>
              <a:path w="897963" h="1014648">
                <a:moveTo>
                  <a:pt x="0" y="0"/>
                </a:moveTo>
                <a:lnTo>
                  <a:pt x="897963" y="0"/>
                </a:lnTo>
                <a:lnTo>
                  <a:pt x="897963" y="1014647"/>
                </a:lnTo>
                <a:lnTo>
                  <a:pt x="0" y="10146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70574" y="301689"/>
            <a:ext cx="11650854" cy="14362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1184"/>
              </a:lnSpc>
              <a:spcBef>
                <a:spcPct val="0"/>
              </a:spcBef>
            </a:pPr>
            <a:r>
              <a:rPr lang="en-US" sz="7988">
                <a:solidFill>
                  <a:srgbClr val="204872"/>
                </a:solidFill>
                <a:latin typeface="Blueberry"/>
                <a:ea typeface="Blueberry"/>
                <a:cs typeface="Blueberry"/>
                <a:sym typeface="Blueberry"/>
              </a:rPr>
              <a:t>Helpful Info for Families</a:t>
            </a:r>
          </a:p>
        </p:txBody>
      </p:sp>
      <p:sp>
        <p:nvSpPr>
          <p:cNvPr id="7" name="TextBox 7"/>
          <p:cNvSpPr txBox="1"/>
          <p:nvPr/>
        </p:nvSpPr>
        <p:spPr>
          <a:xfrm>
            <a:off x="1522100" y="4218773"/>
            <a:ext cx="1693265"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666"/>
              </a:lnSpc>
            </a:pPr>
            <a:r>
              <a:rPr lang="en-US" sz="3333" spc="426">
                <a:solidFill>
                  <a:srgbClr val="204872"/>
                </a:solidFill>
                <a:latin typeface="Blueberry"/>
                <a:ea typeface="Blueberry"/>
                <a:cs typeface="Blueberry"/>
                <a:sym typeface="Blueberry"/>
              </a:rPr>
              <a:t>Meals</a:t>
            </a:r>
          </a:p>
        </p:txBody>
      </p:sp>
      <p:sp>
        <p:nvSpPr>
          <p:cNvPr id="8" name="TextBox 8"/>
          <p:cNvSpPr txBox="1"/>
          <p:nvPr/>
        </p:nvSpPr>
        <p:spPr>
          <a:xfrm>
            <a:off x="685800" y="4947087"/>
            <a:ext cx="4132082" cy="13356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053"/>
              </a:lnSpc>
              <a:spcBef>
                <a:spcPct val="0"/>
              </a:spcBef>
            </a:pPr>
            <a:r>
              <a:rPr lang="en-US" sz="1467">
                <a:solidFill>
                  <a:srgbClr val="000000"/>
                </a:solidFill>
                <a:latin typeface="Nunito"/>
                <a:ea typeface="Nunito"/>
                <a:cs typeface="Nunito"/>
                <a:sym typeface="Nunito"/>
              </a:rPr>
              <a:t>Breakfast, Lunch &amp; Afternoon Snack are provided daily. A menu is available on our website, our Family Board &amp; posted in your child’s classroom. </a:t>
            </a:r>
            <a:r>
              <a:rPr lang="en-US" sz="1467">
                <a:solidFill>
                  <a:srgbClr val="FFBB00"/>
                </a:solidFill>
                <a:latin typeface="Nunito Bold Italics"/>
                <a:ea typeface="Nunito Bold Italics"/>
                <a:cs typeface="Nunito Bold Italics"/>
                <a:sym typeface="Nunito Bold Italics"/>
              </a:rPr>
              <a:t>*Please let us know if your child has any allergies or dietary restrictions!</a:t>
            </a:r>
          </a:p>
        </p:txBody>
      </p:sp>
      <p:sp>
        <p:nvSpPr>
          <p:cNvPr id="9" name="TextBox 9"/>
          <p:cNvSpPr txBox="1"/>
          <p:nvPr/>
        </p:nvSpPr>
        <p:spPr>
          <a:xfrm>
            <a:off x="7116125" y="4471709"/>
            <a:ext cx="4133701"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666"/>
              </a:lnSpc>
            </a:pPr>
            <a:r>
              <a:rPr lang="en-US" sz="3333" spc="426">
                <a:solidFill>
                  <a:srgbClr val="204872"/>
                </a:solidFill>
                <a:latin typeface="Blueberry"/>
                <a:ea typeface="Blueberry"/>
                <a:cs typeface="Blueberry"/>
                <a:sym typeface="Blueberry"/>
              </a:rPr>
              <a:t>Transportation</a:t>
            </a:r>
          </a:p>
        </p:txBody>
      </p:sp>
      <p:sp>
        <p:nvSpPr>
          <p:cNvPr id="10" name="TextBox 10"/>
          <p:cNvSpPr txBox="1"/>
          <p:nvPr/>
        </p:nvSpPr>
        <p:spPr>
          <a:xfrm>
            <a:off x="6414568" y="5138881"/>
            <a:ext cx="5091632" cy="10595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053"/>
              </a:lnSpc>
              <a:spcBef>
                <a:spcPct val="0"/>
              </a:spcBef>
            </a:pPr>
            <a:r>
              <a:rPr lang="en-US" sz="1467">
                <a:solidFill>
                  <a:srgbClr val="000000"/>
                </a:solidFill>
                <a:latin typeface="Nunito"/>
                <a:ea typeface="Nunito"/>
                <a:cs typeface="Nunito"/>
                <a:sym typeface="Nunito"/>
              </a:rPr>
              <a:t>Children’s transportation must be provided by parents or other adults parents designate. No school transportation is available. *If you need assistance with bus routes, please let our Outreach Coordinator know &amp; she is happy to help! </a:t>
            </a:r>
          </a:p>
        </p:txBody>
      </p:sp>
      <p:sp>
        <p:nvSpPr>
          <p:cNvPr id="11" name="TextBox 11"/>
          <p:cNvSpPr txBox="1"/>
          <p:nvPr/>
        </p:nvSpPr>
        <p:spPr>
          <a:xfrm>
            <a:off x="4791795" y="2201951"/>
            <a:ext cx="2943391" cy="602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666"/>
              </a:lnSpc>
            </a:pPr>
            <a:r>
              <a:rPr lang="en-US" sz="3333" spc="426">
                <a:solidFill>
                  <a:srgbClr val="204872"/>
                </a:solidFill>
                <a:latin typeface="Blueberry"/>
                <a:ea typeface="Blueberry"/>
                <a:cs typeface="Blueberry"/>
                <a:sym typeface="Blueberry"/>
              </a:rPr>
              <a:t>Attendance</a:t>
            </a:r>
          </a:p>
        </p:txBody>
      </p:sp>
      <p:sp>
        <p:nvSpPr>
          <p:cNvPr id="12" name="TextBox 12"/>
          <p:cNvSpPr txBox="1"/>
          <p:nvPr/>
        </p:nvSpPr>
        <p:spPr>
          <a:xfrm>
            <a:off x="3064286" y="2834823"/>
            <a:ext cx="6063429" cy="1066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053"/>
              </a:lnSpc>
              <a:spcBef>
                <a:spcPct val="0"/>
              </a:spcBef>
            </a:pPr>
            <a:r>
              <a:rPr lang="en-US" sz="1466">
                <a:solidFill>
                  <a:srgbClr val="000000"/>
                </a:solidFill>
                <a:latin typeface="Nunito"/>
                <a:ea typeface="Nunito"/>
                <a:cs typeface="Nunito"/>
                <a:sym typeface="Nunito"/>
              </a:rPr>
              <a:t>Children’s regular attendance at school is important for their growth &amp; development. Families are asked to ensure children come to school every day they are healthy. </a:t>
            </a:r>
            <a:r>
              <a:rPr lang="en-US" sz="1466">
                <a:solidFill>
                  <a:srgbClr val="FFBB00"/>
                </a:solidFill>
                <a:latin typeface="Nunito Bold Italics"/>
                <a:ea typeface="Nunito Bold Italics"/>
                <a:cs typeface="Nunito Bold Italics"/>
                <a:sym typeface="Nunito Bold Italics"/>
              </a:rPr>
              <a:t>*Please let us know if your child has any medical conditions or needs medication at school (inhaler, epi pen, etc.). </a:t>
            </a:r>
          </a:p>
        </p:txBody>
      </p:sp>
      <p:sp>
        <p:nvSpPr>
          <p:cNvPr id="13" name="AutoShape 13"/>
          <p:cNvSpPr/>
          <p:nvPr/>
        </p:nvSpPr>
        <p:spPr>
          <a:xfrm>
            <a:off x="6350" y="435038"/>
            <a:ext cx="12192000" cy="0"/>
          </a:xfrm>
          <a:prstGeom prst="line">
            <a:avLst/>
          </a:prstGeom>
          <a:ln w="38100" cap="flat">
            <a:solidFill>
              <a:srgbClr val="FFBB00"/>
            </a:solidFill>
            <a:prstDash val="sysDot"/>
            <a:headEnd type="none" w="sm" len="sm"/>
            <a:tailEnd type="none" w="sm" len="sm"/>
          </a:ln>
        </p:spPr>
        <p:txBody>
          <a:bodyPr/>
          <a:lstStyle/>
          <a:p>
            <a:endParaRPr lang="en-US"/>
          </a:p>
        </p:txBody>
      </p:sp>
      <p:sp>
        <p:nvSpPr>
          <p:cNvPr id="14" name="AutoShape 14"/>
          <p:cNvSpPr/>
          <p:nvPr/>
        </p:nvSpPr>
        <p:spPr>
          <a:xfrm>
            <a:off x="167490" y="1673575"/>
            <a:ext cx="12192000" cy="0"/>
          </a:xfrm>
          <a:prstGeom prst="line">
            <a:avLst/>
          </a:prstGeom>
          <a:ln w="38100" cap="flat">
            <a:solidFill>
              <a:srgbClr val="FFBB00"/>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3756710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rot="1538706">
            <a:off x="8100196" y="4408073"/>
            <a:ext cx="753562" cy="863681"/>
          </a:xfrm>
          <a:custGeom>
            <a:avLst/>
            <a:gdLst/>
            <a:ahLst/>
            <a:cxnLst/>
            <a:rect l="l" t="t" r="r" b="b"/>
            <a:pathLst>
              <a:path w="1130343" h="1295521">
                <a:moveTo>
                  <a:pt x="0" y="0"/>
                </a:moveTo>
                <a:lnTo>
                  <a:pt x="1130343" y="0"/>
                </a:lnTo>
                <a:lnTo>
                  <a:pt x="1130343" y="1295521"/>
                </a:lnTo>
                <a:lnTo>
                  <a:pt x="0" y="1295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876674" y="2327891"/>
            <a:ext cx="696311" cy="651921"/>
          </a:xfrm>
          <a:custGeom>
            <a:avLst/>
            <a:gdLst/>
            <a:ahLst/>
            <a:cxnLst/>
            <a:rect l="l" t="t" r="r" b="b"/>
            <a:pathLst>
              <a:path w="1044466" h="977882">
                <a:moveTo>
                  <a:pt x="0" y="0"/>
                </a:moveTo>
                <a:lnTo>
                  <a:pt x="1044466" y="0"/>
                </a:lnTo>
                <a:lnTo>
                  <a:pt x="1044466" y="977881"/>
                </a:lnTo>
                <a:lnTo>
                  <a:pt x="0" y="9778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461032" y="4577656"/>
            <a:ext cx="763797" cy="587169"/>
          </a:xfrm>
          <a:custGeom>
            <a:avLst/>
            <a:gdLst/>
            <a:ahLst/>
            <a:cxnLst/>
            <a:rect l="l" t="t" r="r" b="b"/>
            <a:pathLst>
              <a:path w="1145695" h="880753">
                <a:moveTo>
                  <a:pt x="0" y="0"/>
                </a:moveTo>
                <a:lnTo>
                  <a:pt x="1145695" y="0"/>
                </a:lnTo>
                <a:lnTo>
                  <a:pt x="1145695" y="880753"/>
                </a:lnTo>
                <a:lnTo>
                  <a:pt x="0" y="880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705075" y="4446037"/>
            <a:ext cx="585963" cy="682343"/>
          </a:xfrm>
          <a:custGeom>
            <a:avLst/>
            <a:gdLst/>
            <a:ahLst/>
            <a:cxnLst/>
            <a:rect l="l" t="t" r="r" b="b"/>
            <a:pathLst>
              <a:path w="878944" h="1023515">
                <a:moveTo>
                  <a:pt x="0" y="0"/>
                </a:moveTo>
                <a:lnTo>
                  <a:pt x="878944" y="0"/>
                </a:lnTo>
                <a:lnTo>
                  <a:pt x="878944" y="1023515"/>
                </a:lnTo>
                <a:lnTo>
                  <a:pt x="0" y="10235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394649" y="2111481"/>
            <a:ext cx="1083659" cy="782943"/>
          </a:xfrm>
          <a:custGeom>
            <a:avLst/>
            <a:gdLst/>
            <a:ahLst/>
            <a:cxnLst/>
            <a:rect l="l" t="t" r="r" b="b"/>
            <a:pathLst>
              <a:path w="1625488" h="1174415">
                <a:moveTo>
                  <a:pt x="0" y="0"/>
                </a:moveTo>
                <a:lnTo>
                  <a:pt x="1625488" y="0"/>
                </a:lnTo>
                <a:lnTo>
                  <a:pt x="1625488" y="1174415"/>
                </a:lnTo>
                <a:lnTo>
                  <a:pt x="0" y="11744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7572985" y="2343765"/>
            <a:ext cx="3063576" cy="5514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293"/>
              </a:lnSpc>
            </a:pPr>
            <a:r>
              <a:rPr lang="en-US" sz="3066" spc="392">
                <a:solidFill>
                  <a:srgbClr val="204872"/>
                </a:solidFill>
                <a:latin typeface="Blueberry"/>
                <a:ea typeface="Blueberry"/>
                <a:cs typeface="Blueberry"/>
                <a:sym typeface="Blueberry"/>
              </a:rPr>
              <a:t>Wrap Around</a:t>
            </a:r>
          </a:p>
        </p:txBody>
      </p:sp>
      <p:sp>
        <p:nvSpPr>
          <p:cNvPr id="9" name="TextBox 9"/>
          <p:cNvSpPr txBox="1"/>
          <p:nvPr/>
        </p:nvSpPr>
        <p:spPr>
          <a:xfrm>
            <a:off x="6679918" y="3011561"/>
            <a:ext cx="4385781" cy="858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80"/>
              </a:lnSpc>
              <a:spcBef>
                <a:spcPct val="0"/>
              </a:spcBef>
            </a:pPr>
            <a:r>
              <a:rPr lang="en-US" sz="1200">
                <a:solidFill>
                  <a:srgbClr val="000000"/>
                </a:solidFill>
                <a:latin typeface="Nunito"/>
                <a:ea typeface="Nunito"/>
                <a:cs typeface="Nunito"/>
                <a:sym typeface="Nunito"/>
              </a:rPr>
              <a:t>If your child needs before-school (8am-9am) and/or after-school (3:30pm-4:30pm) care, please ask for a </a:t>
            </a:r>
            <a:r>
              <a:rPr lang="en-US" sz="1200" u="sng">
                <a:solidFill>
                  <a:srgbClr val="000000"/>
                </a:solidFill>
                <a:latin typeface="Nunito"/>
                <a:ea typeface="Nunito"/>
                <a:cs typeface="Nunito"/>
                <a:sym typeface="Nunito"/>
              </a:rPr>
              <a:t>Wrap Around Care form</a:t>
            </a:r>
            <a:r>
              <a:rPr lang="en-US" sz="1200">
                <a:solidFill>
                  <a:srgbClr val="000000"/>
                </a:solidFill>
                <a:latin typeface="Nunito"/>
                <a:ea typeface="Nunito"/>
                <a:cs typeface="Nunito"/>
                <a:sym typeface="Nunito"/>
              </a:rPr>
              <a:t> to submit your request. *Subsidy vouchers are accepted. Space is limited &amp; first-come, first-served.</a:t>
            </a:r>
          </a:p>
        </p:txBody>
      </p:sp>
      <p:sp>
        <p:nvSpPr>
          <p:cNvPr id="10" name="TextBox 10"/>
          <p:cNvSpPr txBox="1"/>
          <p:nvPr/>
        </p:nvSpPr>
        <p:spPr>
          <a:xfrm>
            <a:off x="2478307" y="2316226"/>
            <a:ext cx="2143327" cy="5514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293"/>
              </a:lnSpc>
            </a:pPr>
            <a:r>
              <a:rPr lang="en-US" sz="3066" spc="392">
                <a:solidFill>
                  <a:srgbClr val="204872"/>
                </a:solidFill>
                <a:latin typeface="Blueberry"/>
                <a:ea typeface="Blueberry"/>
                <a:cs typeface="Blueberry"/>
                <a:sym typeface="Blueberry"/>
              </a:rPr>
              <a:t>Teachers</a:t>
            </a:r>
          </a:p>
        </p:txBody>
      </p:sp>
      <p:sp>
        <p:nvSpPr>
          <p:cNvPr id="11" name="TextBox 11"/>
          <p:cNvSpPr txBox="1"/>
          <p:nvPr/>
        </p:nvSpPr>
        <p:spPr>
          <a:xfrm>
            <a:off x="788909" y="3021423"/>
            <a:ext cx="5065400" cy="858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80"/>
              </a:lnSpc>
              <a:spcBef>
                <a:spcPct val="0"/>
              </a:spcBef>
            </a:pPr>
            <a:r>
              <a:rPr lang="en-US" sz="1200">
                <a:solidFill>
                  <a:srgbClr val="000000"/>
                </a:solidFill>
                <a:latin typeface="Nunito"/>
                <a:ea typeface="Nunito"/>
                <a:cs typeface="Nunito"/>
                <a:sym typeface="Nunito"/>
              </a:rPr>
              <a:t>Teachers will contact your family in mid-late August to schedule a home visit as a way to get to know you &amp; your child before school begins. They will also provide information about your child’s classroom, and can answer any questions you might have.</a:t>
            </a:r>
          </a:p>
        </p:txBody>
      </p:sp>
      <p:sp>
        <p:nvSpPr>
          <p:cNvPr id="12" name="TextBox 12"/>
          <p:cNvSpPr txBox="1"/>
          <p:nvPr/>
        </p:nvSpPr>
        <p:spPr>
          <a:xfrm>
            <a:off x="4386308" y="4583162"/>
            <a:ext cx="3564105" cy="5514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293"/>
              </a:lnSpc>
            </a:pPr>
            <a:r>
              <a:rPr lang="en-US" sz="3066" spc="392">
                <a:solidFill>
                  <a:srgbClr val="204872"/>
                </a:solidFill>
                <a:latin typeface="Blueberry"/>
                <a:ea typeface="Blueberry"/>
                <a:cs typeface="Blueberry"/>
                <a:sym typeface="Blueberry"/>
              </a:rPr>
              <a:t>Need for School</a:t>
            </a:r>
          </a:p>
        </p:txBody>
      </p:sp>
      <p:sp>
        <p:nvSpPr>
          <p:cNvPr id="13" name="TextBox 13"/>
          <p:cNvSpPr txBox="1"/>
          <p:nvPr/>
        </p:nvSpPr>
        <p:spPr>
          <a:xfrm>
            <a:off x="1631336" y="5161857"/>
            <a:ext cx="8929328" cy="13253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00"/>
              </a:lnSpc>
            </a:pPr>
            <a:r>
              <a:rPr lang="en-US" sz="1200" u="sng">
                <a:solidFill>
                  <a:srgbClr val="000000"/>
                </a:solidFill>
                <a:latin typeface="Nunito"/>
                <a:ea typeface="Nunito"/>
                <a:cs typeface="Nunito"/>
                <a:sym typeface="Nunito"/>
              </a:rPr>
              <a:t>Your child will need:</a:t>
            </a:r>
          </a:p>
          <a:p>
            <a:pPr marL="259094" lvl="1" indent="-129547" algn="l">
              <a:lnSpc>
                <a:spcPts val="2100"/>
              </a:lnSpc>
              <a:buAutoNum type="arabicPeriod"/>
            </a:pPr>
            <a:r>
              <a:rPr lang="en-US" sz="1200">
                <a:solidFill>
                  <a:srgbClr val="000000"/>
                </a:solidFill>
                <a:latin typeface="Nunito"/>
                <a:ea typeface="Nunito"/>
                <a:cs typeface="Nunito"/>
                <a:sym typeface="Nunito"/>
              </a:rPr>
              <a:t>A </a:t>
            </a:r>
            <a:r>
              <a:rPr lang="en-US" sz="1200" u="sng">
                <a:solidFill>
                  <a:srgbClr val="000000"/>
                </a:solidFill>
                <a:latin typeface="Nunito"/>
                <a:ea typeface="Nunito"/>
                <a:cs typeface="Nunito"/>
                <a:sym typeface="Nunito"/>
              </a:rPr>
              <a:t>backpack</a:t>
            </a:r>
            <a:r>
              <a:rPr lang="en-US" sz="1200">
                <a:solidFill>
                  <a:srgbClr val="000000"/>
                </a:solidFill>
                <a:latin typeface="Nunito"/>
                <a:ea typeface="Nunito"/>
                <a:cs typeface="Nunito"/>
                <a:sym typeface="Nunito"/>
              </a:rPr>
              <a:t> to carry their communication folder in (this will have a daily note for you to get information about your child’s day). </a:t>
            </a:r>
          </a:p>
          <a:p>
            <a:pPr marL="259094" lvl="1" indent="-129547" algn="l">
              <a:lnSpc>
                <a:spcPts val="2100"/>
              </a:lnSpc>
              <a:buAutoNum type="arabicPeriod"/>
            </a:pPr>
            <a:r>
              <a:rPr lang="en-US" sz="1200">
                <a:solidFill>
                  <a:srgbClr val="000000"/>
                </a:solidFill>
                <a:latin typeface="Nunito"/>
                <a:ea typeface="Nunito"/>
                <a:cs typeface="Nunito"/>
                <a:sym typeface="Nunito"/>
              </a:rPr>
              <a:t>A </a:t>
            </a:r>
            <a:r>
              <a:rPr lang="en-US" sz="1200" u="sng">
                <a:solidFill>
                  <a:srgbClr val="000000"/>
                </a:solidFill>
                <a:latin typeface="Nunito"/>
                <a:ea typeface="Nunito"/>
                <a:cs typeface="Nunito"/>
                <a:sym typeface="Nunito"/>
              </a:rPr>
              <a:t>full change of clothes</a:t>
            </a:r>
            <a:r>
              <a:rPr lang="en-US" sz="1200">
                <a:solidFill>
                  <a:srgbClr val="000000"/>
                </a:solidFill>
                <a:latin typeface="Nunito"/>
                <a:ea typeface="Nunito"/>
                <a:cs typeface="Nunito"/>
                <a:sym typeface="Nunito"/>
              </a:rPr>
              <a:t> that can be kept in the classroom in the event they need to change. </a:t>
            </a:r>
          </a:p>
          <a:p>
            <a:pPr marL="259094" lvl="1" indent="-129547" algn="l">
              <a:lnSpc>
                <a:spcPts val="2100"/>
              </a:lnSpc>
              <a:buAutoNum type="arabicPeriod"/>
            </a:pPr>
            <a:r>
              <a:rPr lang="en-US" sz="1200">
                <a:solidFill>
                  <a:srgbClr val="000000"/>
                </a:solidFill>
                <a:latin typeface="Nunito"/>
                <a:ea typeface="Nunito"/>
                <a:cs typeface="Nunito"/>
                <a:sym typeface="Nunito"/>
              </a:rPr>
              <a:t>Optional: If they have a </a:t>
            </a:r>
            <a:r>
              <a:rPr lang="en-US" sz="1200" u="sng">
                <a:solidFill>
                  <a:srgbClr val="000000"/>
                </a:solidFill>
                <a:latin typeface="Nunito"/>
                <a:ea typeface="Nunito"/>
                <a:cs typeface="Nunito"/>
                <a:sym typeface="Nunito"/>
              </a:rPr>
              <a:t>favorite stuffed toy or blanket</a:t>
            </a:r>
            <a:r>
              <a:rPr lang="en-US" sz="1200">
                <a:solidFill>
                  <a:srgbClr val="000000"/>
                </a:solidFill>
                <a:latin typeface="Nunito"/>
                <a:ea typeface="Nunito"/>
                <a:cs typeface="Nunito"/>
                <a:sym typeface="Nunito"/>
              </a:rPr>
              <a:t> (lovie) they would like to have during rest time, they can bring one.</a:t>
            </a:r>
          </a:p>
          <a:p>
            <a:pPr algn="l">
              <a:lnSpc>
                <a:spcPts val="2100"/>
              </a:lnSpc>
            </a:pPr>
            <a:r>
              <a:rPr lang="en-US" sz="1200">
                <a:solidFill>
                  <a:srgbClr val="FFBB00"/>
                </a:solidFill>
                <a:latin typeface="Nunito Bold Italics"/>
                <a:ea typeface="Nunito Bold Italics"/>
                <a:cs typeface="Nunito Bold Italics"/>
                <a:sym typeface="Nunito Bold Italics"/>
              </a:rPr>
              <a:t>All other supplies &amp; materials will be provided by the school (including a sheet &amp; blanket for their rest mat). </a:t>
            </a:r>
          </a:p>
        </p:txBody>
      </p:sp>
      <p:sp>
        <p:nvSpPr>
          <p:cNvPr id="14" name="TextBox 14"/>
          <p:cNvSpPr txBox="1"/>
          <p:nvPr/>
        </p:nvSpPr>
        <p:spPr>
          <a:xfrm>
            <a:off x="270574" y="301689"/>
            <a:ext cx="11650854" cy="14362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1184"/>
              </a:lnSpc>
              <a:spcBef>
                <a:spcPct val="0"/>
              </a:spcBef>
            </a:pPr>
            <a:r>
              <a:rPr lang="en-US" sz="7988">
                <a:solidFill>
                  <a:srgbClr val="204872"/>
                </a:solidFill>
                <a:latin typeface="Blueberry"/>
                <a:ea typeface="Blueberry"/>
                <a:cs typeface="Blueberry"/>
                <a:sym typeface="Blueberry"/>
              </a:rPr>
              <a:t>Helpful Info (continued)</a:t>
            </a:r>
          </a:p>
        </p:txBody>
      </p:sp>
      <p:sp>
        <p:nvSpPr>
          <p:cNvPr id="15" name="AutoShape 15"/>
          <p:cNvSpPr/>
          <p:nvPr/>
        </p:nvSpPr>
        <p:spPr>
          <a:xfrm>
            <a:off x="6350" y="435038"/>
            <a:ext cx="12192000" cy="0"/>
          </a:xfrm>
          <a:prstGeom prst="line">
            <a:avLst/>
          </a:prstGeom>
          <a:ln w="38100" cap="flat">
            <a:solidFill>
              <a:srgbClr val="FFBB00"/>
            </a:solidFill>
            <a:prstDash val="sysDot"/>
            <a:headEnd type="none" w="sm" len="sm"/>
            <a:tailEnd type="none" w="sm" len="sm"/>
          </a:ln>
        </p:spPr>
        <p:txBody>
          <a:bodyPr/>
          <a:lstStyle/>
          <a:p>
            <a:endParaRPr lang="en-US"/>
          </a:p>
        </p:txBody>
      </p:sp>
      <p:sp>
        <p:nvSpPr>
          <p:cNvPr id="16" name="AutoShape 16"/>
          <p:cNvSpPr/>
          <p:nvPr/>
        </p:nvSpPr>
        <p:spPr>
          <a:xfrm>
            <a:off x="167490" y="1673575"/>
            <a:ext cx="12192000" cy="0"/>
          </a:xfrm>
          <a:prstGeom prst="line">
            <a:avLst/>
          </a:prstGeom>
          <a:ln w="38100" cap="flat">
            <a:solidFill>
              <a:srgbClr val="FFBB00"/>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192516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flipH="1" flipV="1">
            <a:off x="40897" y="5046976"/>
            <a:ext cx="1770128" cy="1851921"/>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799791">
            <a:off x="10585433" y="4384360"/>
            <a:ext cx="2458636" cy="2434049"/>
          </a:xfrm>
          <a:custGeom>
            <a:avLst/>
            <a:gdLst/>
            <a:ahLst/>
            <a:cxnLst/>
            <a:rect l="l" t="t" r="r" b="b"/>
            <a:pathLst>
              <a:path w="3687954" h="3651074">
                <a:moveTo>
                  <a:pt x="0" y="0"/>
                </a:moveTo>
                <a:lnTo>
                  <a:pt x="3687953" y="0"/>
                </a:lnTo>
                <a:lnTo>
                  <a:pt x="3687953" y="3651074"/>
                </a:lnTo>
                <a:lnTo>
                  <a:pt x="0" y="3651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484704" y="356263"/>
            <a:ext cx="7258542" cy="165429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927"/>
              </a:lnSpc>
              <a:spcBef>
                <a:spcPct val="0"/>
              </a:spcBef>
            </a:pPr>
            <a:r>
              <a:rPr lang="en-US" sz="9233">
                <a:solidFill>
                  <a:srgbClr val="204872"/>
                </a:solidFill>
                <a:latin typeface="Blueberry"/>
                <a:ea typeface="Blueberry"/>
                <a:cs typeface="Blueberry"/>
                <a:sym typeface="Blueberry"/>
              </a:rPr>
              <a:t>Thank You!</a:t>
            </a:r>
          </a:p>
        </p:txBody>
      </p:sp>
      <p:sp>
        <p:nvSpPr>
          <p:cNvPr id="6" name="Freeform 6"/>
          <p:cNvSpPr/>
          <p:nvPr/>
        </p:nvSpPr>
        <p:spPr>
          <a:xfrm rot="1757719">
            <a:off x="9228884" y="138438"/>
            <a:ext cx="718114" cy="582570"/>
          </a:xfrm>
          <a:custGeom>
            <a:avLst/>
            <a:gdLst/>
            <a:ahLst/>
            <a:cxnLst/>
            <a:rect l="l" t="t" r="r" b="b"/>
            <a:pathLst>
              <a:path w="1077171" h="873855">
                <a:moveTo>
                  <a:pt x="0" y="0"/>
                </a:moveTo>
                <a:lnTo>
                  <a:pt x="1077171" y="0"/>
                </a:lnTo>
                <a:lnTo>
                  <a:pt x="1077171" y="873855"/>
                </a:lnTo>
                <a:lnTo>
                  <a:pt x="0" y="8738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18116">
            <a:off x="2211604" y="951655"/>
            <a:ext cx="546200" cy="552415"/>
          </a:xfrm>
          <a:custGeom>
            <a:avLst/>
            <a:gdLst/>
            <a:ahLst/>
            <a:cxnLst/>
            <a:rect l="l" t="t" r="r" b="b"/>
            <a:pathLst>
              <a:path w="819300" h="828622">
                <a:moveTo>
                  <a:pt x="0" y="0"/>
                </a:moveTo>
                <a:lnTo>
                  <a:pt x="819300" y="0"/>
                </a:lnTo>
                <a:lnTo>
                  <a:pt x="819300" y="828623"/>
                </a:lnTo>
                <a:lnTo>
                  <a:pt x="0" y="828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3634007" y="4734352"/>
            <a:ext cx="710684" cy="481489"/>
          </a:xfrm>
          <a:custGeom>
            <a:avLst/>
            <a:gdLst/>
            <a:ahLst/>
            <a:cxnLst/>
            <a:rect l="l" t="t" r="r" b="b"/>
            <a:pathLst>
              <a:path w="1066026" h="722233">
                <a:moveTo>
                  <a:pt x="0" y="0"/>
                </a:moveTo>
                <a:lnTo>
                  <a:pt x="1066026" y="0"/>
                </a:lnTo>
                <a:lnTo>
                  <a:pt x="1066026" y="722233"/>
                </a:lnTo>
                <a:lnTo>
                  <a:pt x="0" y="7222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2081951" y="5685321"/>
            <a:ext cx="7686696" cy="2523799"/>
          </a:xfrm>
          <a:custGeom>
            <a:avLst/>
            <a:gdLst/>
            <a:ahLst/>
            <a:cxnLst/>
            <a:rect l="l" t="t" r="r" b="b"/>
            <a:pathLst>
              <a:path w="11530044" h="3785698">
                <a:moveTo>
                  <a:pt x="0" y="0"/>
                </a:moveTo>
                <a:lnTo>
                  <a:pt x="11530044" y="0"/>
                </a:lnTo>
                <a:lnTo>
                  <a:pt x="11530044" y="3785698"/>
                </a:lnTo>
                <a:lnTo>
                  <a:pt x="0" y="3785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2188365" y="1598101"/>
            <a:ext cx="7815270" cy="4298399"/>
          </a:xfrm>
          <a:custGeom>
            <a:avLst/>
            <a:gdLst/>
            <a:ahLst/>
            <a:cxnLst/>
            <a:rect l="l" t="t" r="r" b="b"/>
            <a:pathLst>
              <a:path w="11722905" h="6447598">
                <a:moveTo>
                  <a:pt x="0" y="0"/>
                </a:moveTo>
                <a:lnTo>
                  <a:pt x="11722906" y="0"/>
                </a:lnTo>
                <a:lnTo>
                  <a:pt x="11722906" y="6447597"/>
                </a:lnTo>
                <a:lnTo>
                  <a:pt x="0" y="64475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TextBox 11"/>
          <p:cNvSpPr txBox="1"/>
          <p:nvPr/>
        </p:nvSpPr>
        <p:spPr>
          <a:xfrm>
            <a:off x="2334524" y="3815188"/>
            <a:ext cx="7558903" cy="12054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66"/>
              </a:lnSpc>
            </a:pPr>
            <a:r>
              <a:rPr lang="en-US" sz="3333" spc="426">
                <a:solidFill>
                  <a:srgbClr val="204872"/>
                </a:solidFill>
                <a:latin typeface="Blueberry"/>
                <a:ea typeface="Blueberry"/>
                <a:cs typeface="Blueberry"/>
                <a:sym typeface="Blueberry"/>
              </a:rPr>
              <a:t>We are looking forward to a wonderful school year!</a:t>
            </a:r>
          </a:p>
        </p:txBody>
      </p:sp>
      <p:sp>
        <p:nvSpPr>
          <p:cNvPr id="12" name="TextBox 12"/>
          <p:cNvSpPr txBox="1"/>
          <p:nvPr/>
        </p:nvSpPr>
        <p:spPr>
          <a:xfrm>
            <a:off x="2544382" y="5947536"/>
            <a:ext cx="7103237" cy="7970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a:solidFill>
                  <a:srgbClr val="000000"/>
                </a:solidFill>
                <a:latin typeface="Nunito"/>
                <a:ea typeface="Nunito"/>
                <a:cs typeface="Nunito"/>
                <a:sym typeface="Nunito"/>
              </a:rPr>
              <a:t>If you need assistance before your visit to the school, </a:t>
            </a:r>
          </a:p>
          <a:p>
            <a:pPr algn="ctr">
              <a:lnSpc>
                <a:spcPts val="2053"/>
              </a:lnSpc>
              <a:spcBef>
                <a:spcPct val="0"/>
              </a:spcBef>
            </a:pPr>
            <a:r>
              <a:rPr lang="en-US" sz="1467">
                <a:solidFill>
                  <a:srgbClr val="000000"/>
                </a:solidFill>
                <a:latin typeface="Nunito"/>
                <a:ea typeface="Nunito"/>
                <a:cs typeface="Nunito"/>
                <a:sym typeface="Nunito"/>
              </a:rPr>
              <a:t>please contact our Admissions Coordinator, Suzannah Harrelson at: </a:t>
            </a:r>
            <a:r>
              <a:rPr lang="en-US" sz="1467" u="sng">
                <a:solidFill>
                  <a:srgbClr val="000000"/>
                </a:solidFill>
                <a:latin typeface="Nunito"/>
                <a:ea typeface="Nunito"/>
                <a:cs typeface="Nunito"/>
                <a:sym typeface="Nunito"/>
                <a:hlinkClick r:id="rId17" tooltip="mailto:suzannah@frankielemmonschool.org"/>
              </a:rPr>
              <a:t>suzannah@frankielemmonschool.org</a:t>
            </a:r>
            <a:r>
              <a:rPr lang="en-US" sz="1467">
                <a:solidFill>
                  <a:srgbClr val="000000"/>
                </a:solidFill>
                <a:latin typeface="Nunito"/>
                <a:ea typeface="Nunito"/>
                <a:cs typeface="Nunito"/>
                <a:sym typeface="Nunito"/>
              </a:rPr>
              <a:t> </a:t>
            </a:r>
          </a:p>
        </p:txBody>
      </p:sp>
    </p:spTree>
    <p:extLst>
      <p:ext uri="{BB962C8B-B14F-4D97-AF65-F5344CB8AC3E}">
        <p14:creationId xmlns:p14="http://schemas.microsoft.com/office/powerpoint/2010/main" val="3886063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A91AA9-9FD5-7C1A-9121-69C0A1FED5E9}"/>
              </a:ext>
            </a:extLst>
          </p:cNvPr>
          <p:cNvSpPr>
            <a:spLocks noGrp="1"/>
          </p:cNvSpPr>
          <p:nvPr>
            <p:ph type="title"/>
          </p:nvPr>
        </p:nvSpPr>
        <p:spPr>
          <a:xfrm>
            <a:off x="6159855" y="486184"/>
            <a:ext cx="5388676" cy="1462551"/>
          </a:xfrm>
        </p:spPr>
        <p:txBody>
          <a:bodyPr vert="horz" lIns="91440" tIns="45720" rIns="91440" bIns="45720" rtlCol="0" anchor="ctr">
            <a:normAutofit fontScale="90000"/>
          </a:bodyPr>
          <a:lstStyle/>
          <a:p>
            <a:r>
              <a:rPr lang="en-US" sz="4000">
                <a:latin typeface="Calibri" panose="020F0502020204030204" pitchFamily="34" charset="0"/>
                <a:cs typeface="Calibri" panose="020F0502020204030204" pitchFamily="34" charset="0"/>
              </a:rPr>
              <a:t>Social Emotional Learning (SEL) </a:t>
            </a:r>
            <a:r>
              <a:rPr lang="en-US">
                <a:latin typeface="Calibri" panose="020F0502020204030204" pitchFamily="34" charset="0"/>
                <a:cs typeface="Calibri" panose="020F0502020204030204" pitchFamily="34" charset="0"/>
              </a:rPr>
              <a:t>Expectations</a:t>
            </a:r>
            <a:r>
              <a:rPr lang="en-US" sz="4000">
                <a:latin typeface="Calibri" panose="020F0502020204030204" pitchFamily="34" charset="0"/>
                <a:cs typeface="Calibri" panose="020F0502020204030204" pitchFamily="34" charset="0"/>
              </a:rPr>
              <a:t> </a:t>
            </a:r>
            <a:endParaRPr lang="en-US" sz="3700">
              <a:latin typeface="Calibri" panose="020F0502020204030204" pitchFamily="34" charset="0"/>
              <a:cs typeface="Calibri" panose="020F0502020204030204" pitchFamily="34" charset="0"/>
            </a:endParaRPr>
          </a:p>
        </p:txBody>
      </p:sp>
      <p:sp>
        <p:nvSpPr>
          <p:cNvPr id="13" name="Freeform: Shape 1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yramid model with text on it&#10;&#10;Description automatically generated">
            <a:extLst>
              <a:ext uri="{FF2B5EF4-FFF2-40B4-BE49-F238E27FC236}">
                <a16:creationId xmlns:a16="http://schemas.microsoft.com/office/drawing/2014/main" id="{E44233C5-42E6-A261-E73E-F5F170E2B751}"/>
              </a:ext>
            </a:extLst>
          </p:cNvPr>
          <p:cNvPicPr>
            <a:picLocks noGrp="1" noChangeAspect="1"/>
          </p:cNvPicPr>
          <p:nvPr>
            <p:ph sz="half" idx="1"/>
          </p:nvPr>
        </p:nvPicPr>
        <p:blipFill>
          <a:blip r:embed="rId3"/>
          <a:stretch>
            <a:fillRect/>
          </a:stretch>
        </p:blipFill>
        <p:spPr>
          <a:xfrm>
            <a:off x="490123" y="971911"/>
            <a:ext cx="4715619" cy="4514489"/>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4" name="Content Placeholder 3">
            <a:extLst>
              <a:ext uri="{FF2B5EF4-FFF2-40B4-BE49-F238E27FC236}">
                <a16:creationId xmlns:a16="http://schemas.microsoft.com/office/drawing/2014/main" id="{782C7171-89DE-733D-8DF5-76828F27B9F0}"/>
              </a:ext>
            </a:extLst>
          </p:cNvPr>
          <p:cNvSpPr>
            <a:spLocks noGrp="1"/>
          </p:cNvSpPr>
          <p:nvPr>
            <p:ph sz="half" idx="2"/>
          </p:nvPr>
        </p:nvSpPr>
        <p:spPr>
          <a:xfrm>
            <a:off x="6159855" y="2623066"/>
            <a:ext cx="5388676" cy="3674956"/>
          </a:xfrm>
        </p:spPr>
        <p:txBody>
          <a:bodyPr vert="horz" lIns="91440" tIns="45720" rIns="91440" bIns="45720" rtlCol="0" anchor="t">
            <a:normAutofit/>
          </a:bodyPr>
          <a:lstStyle/>
          <a:p>
            <a:r>
              <a:rPr lang="en-US" sz="1600" i="0" u="none" strike="noStrike" baseline="0">
                <a:latin typeface="Calibri" panose="020F0502020204030204" pitchFamily="34" charset="0"/>
                <a:cs typeface="Calibri" panose="020F0502020204030204" pitchFamily="34" charset="0"/>
              </a:rPr>
              <a:t>SEL is an integral part of the classroom experience</a:t>
            </a:r>
          </a:p>
          <a:p>
            <a:r>
              <a:rPr lang="en-US" sz="1600" i="0" u="none" strike="noStrike" baseline="0">
                <a:latin typeface="Calibri" panose="020F0502020204030204" pitchFamily="34" charset="0"/>
                <a:cs typeface="Calibri" panose="020F0502020204030204" pitchFamily="34" charset="0"/>
              </a:rPr>
              <a:t>SEL Specialist/Coach will visit classrooms on a regular basis. A pre-TPOT (Teaching Pyramid Observation Tool) will be completed on each new classroom or as determined by WTS</a:t>
            </a:r>
          </a:p>
          <a:p>
            <a:r>
              <a:rPr lang="en-US" sz="1600">
                <a:latin typeface="Calibri" panose="020F0502020204030204" pitchFamily="34" charset="0"/>
                <a:cs typeface="Calibri" panose="020F0502020204030204" pitchFamily="34" charset="0"/>
              </a:rPr>
              <a:t>SEL </a:t>
            </a:r>
            <a:r>
              <a:rPr lang="en-US" sz="1600" i="0" u="none" strike="noStrike" baseline="0">
                <a:latin typeface="Calibri" panose="020F0502020204030204" pitchFamily="34" charset="0"/>
                <a:cs typeface="Calibri" panose="020F0502020204030204" pitchFamily="34" charset="0"/>
              </a:rPr>
              <a:t>Specialist/Coach will complete a random selection of post-TPOTs at the end of the school year</a:t>
            </a:r>
            <a:endParaRPr lang="en-US" sz="1600">
              <a:latin typeface="Calibri" panose="020F0502020204030204" pitchFamily="34" charset="0"/>
              <a:cs typeface="Calibri" panose="020F0502020204030204" pitchFamily="34" charset="0"/>
            </a:endParaRPr>
          </a:p>
          <a:p>
            <a:r>
              <a:rPr lang="en-US" sz="1600">
                <a:latin typeface="Calibri" panose="020F0502020204030204" pitchFamily="34" charset="0"/>
                <a:cs typeface="Calibri" panose="020F0502020204030204" pitchFamily="34" charset="0"/>
              </a:rPr>
              <a:t>Is available for support with Room Arrangement and will complete a modified ECERS materials assessment if funding is available to purchase materials.</a:t>
            </a:r>
          </a:p>
          <a:p>
            <a:endParaRPr lang="en-US" sz="1600">
              <a:latin typeface="Calibri" panose="020F0502020204030204" pitchFamily="34" charset="0"/>
              <a:cs typeface="Calibri" panose="020F0502020204030204" pitchFamily="34" charset="0"/>
            </a:endParaRPr>
          </a:p>
          <a:p>
            <a:endParaRPr lang="en-US" sz="1600">
              <a:solidFill>
                <a:srgbClr val="0070C0"/>
              </a:solidFill>
              <a:latin typeface="Calibri Light"/>
              <a:cs typeface="Calibri Light"/>
            </a:endParaRPr>
          </a:p>
          <a:p>
            <a:endParaRPr lang="en-US" sz="1600">
              <a:solidFill>
                <a:srgbClr val="0070C0"/>
              </a:solidFill>
              <a:latin typeface="Calibri Light"/>
              <a:cs typeface="Calibri Light"/>
            </a:endParaRPr>
          </a:p>
        </p:txBody>
      </p:sp>
      <p:sp>
        <p:nvSpPr>
          <p:cNvPr id="15" name="Arc 1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9A3078DD-57F0-35A8-0550-8BA17BC08DE5}"/>
              </a:ext>
            </a:extLst>
          </p:cNvPr>
          <p:cNvPicPr>
            <a:picLocks noChangeAspect="1"/>
          </p:cNvPicPr>
          <p:nvPr/>
        </p:nvPicPr>
        <p:blipFill>
          <a:blip r:embed="rId4"/>
          <a:stretch>
            <a:fillRect/>
          </a:stretch>
        </p:blipFill>
        <p:spPr>
          <a:xfrm>
            <a:off x="9442466" y="6298022"/>
            <a:ext cx="2749534" cy="548688"/>
          </a:xfrm>
          <a:prstGeom prst="rect">
            <a:avLst/>
          </a:prstGeom>
        </p:spPr>
      </p:pic>
    </p:spTree>
    <p:extLst>
      <p:ext uri="{BB962C8B-B14F-4D97-AF65-F5344CB8AC3E}">
        <p14:creationId xmlns:p14="http://schemas.microsoft.com/office/powerpoint/2010/main" val="1896520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DDD8-E27E-3E49-CCA3-E99AD370F279}"/>
              </a:ext>
            </a:extLst>
          </p:cNvPr>
          <p:cNvSpPr>
            <a:spLocks noGrp="1"/>
          </p:cNvSpPr>
          <p:nvPr>
            <p:ph type="title"/>
          </p:nvPr>
        </p:nvSpPr>
        <p:spPr>
          <a:xfrm>
            <a:off x="838200" y="365125"/>
            <a:ext cx="10515600" cy="870822"/>
          </a:xfrm>
        </p:spPr>
        <p:txBody>
          <a:bodyPr>
            <a:normAutofit/>
          </a:bodyPr>
          <a:lstStyle/>
          <a:p>
            <a:r>
              <a:rPr lang="en-US" sz="3400">
                <a:latin typeface="Calibri"/>
                <a:ea typeface="Calibri"/>
                <a:cs typeface="Calibri"/>
              </a:rPr>
              <a:t>Challenging Behaviors and Behavior Support Plan</a:t>
            </a:r>
            <a:endParaRPr lang="en-US" sz="3400">
              <a:latin typeface="Calibri" panose="020F0502020204030204" pitchFamily="34" charset="0"/>
              <a:ea typeface="Calibri"/>
              <a:cs typeface="Calibri" panose="020F0502020204030204" pitchFamily="34" charset="0"/>
            </a:endParaRPr>
          </a:p>
        </p:txBody>
      </p:sp>
      <p:sp>
        <p:nvSpPr>
          <p:cNvPr id="3" name="Content Placeholder 2">
            <a:extLst>
              <a:ext uri="{FF2B5EF4-FFF2-40B4-BE49-F238E27FC236}">
                <a16:creationId xmlns:a16="http://schemas.microsoft.com/office/drawing/2014/main" id="{8002C5B2-ADF4-93ED-6CAA-8E7678B29E40}"/>
              </a:ext>
            </a:extLst>
          </p:cNvPr>
          <p:cNvSpPr>
            <a:spLocks noGrp="1"/>
          </p:cNvSpPr>
          <p:nvPr>
            <p:ph idx="1"/>
          </p:nvPr>
        </p:nvSpPr>
        <p:spPr>
          <a:xfrm>
            <a:off x="838200" y="946073"/>
            <a:ext cx="10515600" cy="5777014"/>
          </a:xfrm>
          <a:noFill/>
        </p:spPr>
        <p:txBody>
          <a:bodyPr vert="horz" lIns="91440" tIns="45720" rIns="91440" bIns="45720" rtlCol="0" anchor="t">
            <a:noAutofit/>
          </a:bodyPr>
          <a:lstStyle/>
          <a:p>
            <a:endParaRPr lang="en-US" sz="1800"/>
          </a:p>
          <a:p>
            <a:r>
              <a:rPr lang="en-US" sz="2000">
                <a:latin typeface="Calibri"/>
                <a:ea typeface="Calibri"/>
                <a:cs typeface="Calibri"/>
              </a:rPr>
              <a:t>What does coaching look like, adjustments based on last year’s challenges </a:t>
            </a:r>
            <a:endParaRPr lang="en-US" sz="2000">
              <a:latin typeface="Calibri" panose="020F0502020204030204" pitchFamily="34" charset="0"/>
              <a:ea typeface="Calibri"/>
              <a:cs typeface="Calibri" panose="020F0502020204030204" pitchFamily="34" charset="0"/>
            </a:endParaRPr>
          </a:p>
          <a:p>
            <a:pPr lvl="1"/>
            <a:r>
              <a:rPr lang="en-US" sz="2000">
                <a:latin typeface="Calibri"/>
                <a:ea typeface="Calibri"/>
                <a:cs typeface="Calibri"/>
              </a:rPr>
              <a:t>focus on foundational skills (the first 6 weeks) building relationships with children and families</a:t>
            </a:r>
          </a:p>
          <a:p>
            <a:pPr lvl="1"/>
            <a:r>
              <a:rPr lang="en-US" sz="2000">
                <a:latin typeface="Calibri"/>
                <a:ea typeface="Calibri"/>
                <a:cs typeface="Calibri"/>
              </a:rPr>
              <a:t>visits will begin immediately, pre-TPOTs will occur but contracted out so that I can be available</a:t>
            </a:r>
          </a:p>
          <a:p>
            <a:r>
              <a:rPr lang="en-US" sz="2000">
                <a:latin typeface="Calibri"/>
                <a:ea typeface="Calibri"/>
                <a:cs typeface="Calibri"/>
              </a:rPr>
              <a:t>Beginning documentation on children, communicating with families</a:t>
            </a:r>
          </a:p>
          <a:p>
            <a:pPr lvl="1"/>
            <a:r>
              <a:rPr lang="en-US" sz="2000">
                <a:latin typeface="Calibri"/>
                <a:ea typeface="Calibri"/>
                <a:cs typeface="Calibri"/>
                <a:hlinkClick r:id="rId2"/>
              </a:rPr>
              <a:t>WTS ABC Behavior Chart</a:t>
            </a:r>
            <a:endParaRPr lang="en-US" sz="2000">
              <a:latin typeface="Calibri"/>
              <a:ea typeface="Calibri"/>
              <a:cs typeface="Calibri"/>
            </a:endParaRPr>
          </a:p>
          <a:p>
            <a:pPr lvl="1"/>
            <a:r>
              <a:rPr lang="en-US" sz="2000">
                <a:latin typeface="Calibri"/>
                <a:ea typeface="Calibri"/>
                <a:cs typeface="Calibri"/>
                <a:hlinkClick r:id="rId3"/>
              </a:rPr>
              <a:t>WTS Early Childhood Behavioral Engagement and Developmental Needs Report</a:t>
            </a:r>
            <a:endParaRPr lang="en-US" sz="2000">
              <a:latin typeface="Calibri" panose="020F0502020204030204" pitchFamily="34" charset="0"/>
              <a:ea typeface="Calibri"/>
              <a:cs typeface="Calibri" panose="020F0502020204030204" pitchFamily="34" charset="0"/>
            </a:endParaRPr>
          </a:p>
          <a:p>
            <a:r>
              <a:rPr lang="en-US" sz="2000">
                <a:latin typeface="Calibri"/>
                <a:ea typeface="Calibri"/>
                <a:cs typeface="Calibri"/>
              </a:rPr>
              <a:t>Alert SEL Specialist immediately </a:t>
            </a:r>
            <a:endParaRPr lang="en-US" sz="2000">
              <a:latin typeface="Calibri" panose="020F0502020204030204" pitchFamily="34" charset="0"/>
              <a:ea typeface="Calibri"/>
              <a:cs typeface="Calibri" panose="020F0502020204030204" pitchFamily="34" charset="0"/>
            </a:endParaRPr>
          </a:p>
          <a:p>
            <a:r>
              <a:rPr lang="en-US" sz="2000">
                <a:latin typeface="Calibri"/>
                <a:ea typeface="Calibri"/>
                <a:cs typeface="Calibri"/>
              </a:rPr>
              <a:t>SEL Teacher PD – schedules, classroom management, large group/small group, routines, transitions</a:t>
            </a:r>
            <a:endParaRPr lang="en-US" sz="2000">
              <a:latin typeface="Calibri" panose="020F0502020204030204" pitchFamily="34" charset="0"/>
              <a:ea typeface="Calibri"/>
              <a:cs typeface="Calibri" panose="020F0502020204030204" pitchFamily="34" charset="0"/>
            </a:endParaRPr>
          </a:p>
          <a:p>
            <a:r>
              <a:rPr lang="en-US" sz="2000">
                <a:latin typeface="Calibri"/>
                <a:ea typeface="Calibri"/>
                <a:cs typeface="Calibri"/>
              </a:rPr>
              <a:t>Potential agencies that can support individual children's behavior during the year e.g. speech, OT, etc.</a:t>
            </a:r>
            <a:endParaRPr lang="en-US" sz="2000">
              <a:latin typeface="Calibri" panose="020F0502020204030204" pitchFamily="34" charset="0"/>
              <a:ea typeface="Calibri"/>
              <a:cs typeface="Calibri" panose="020F0502020204030204" pitchFamily="34" charset="0"/>
            </a:endParaRPr>
          </a:p>
          <a:p>
            <a:r>
              <a:rPr lang="en-US" sz="2000">
                <a:latin typeface="Calibri"/>
                <a:ea typeface="Calibri"/>
                <a:cs typeface="Calibri"/>
              </a:rPr>
              <a:t>Remote Learning Behavior Plan</a:t>
            </a:r>
            <a:endParaRPr lang="en-US" sz="2000">
              <a:latin typeface="Calibri" panose="020F0502020204030204" pitchFamily="34" charset="0"/>
              <a:ea typeface="Calibri"/>
              <a:cs typeface="Calibri" panose="020F0502020204030204" pitchFamily="34" charset="0"/>
            </a:endParaRPr>
          </a:p>
          <a:p>
            <a:endParaRPr lang="en-US" sz="2000">
              <a:latin typeface="Calibri" panose="020F0502020204030204" pitchFamily="34" charset="0"/>
              <a:ea typeface="Calibri"/>
              <a:cs typeface="Calibri" panose="020F0502020204030204" pitchFamily="34" charset="0"/>
            </a:endParaRPr>
          </a:p>
          <a:p>
            <a:endParaRPr lang="en-US" sz="2000">
              <a:latin typeface="Calibri" panose="020F0502020204030204" pitchFamily="34" charset="0"/>
              <a:ea typeface="Calibri"/>
              <a:cs typeface="Calibri" panose="020F0502020204030204" pitchFamily="34" charset="0"/>
            </a:endParaRPr>
          </a:p>
          <a:p>
            <a:endParaRPr lang="en-US" sz="1800">
              <a:ea typeface="Calibri" panose="020F0502020204030204"/>
              <a:cs typeface="Calibri" panose="020F0502020204030204"/>
            </a:endParaRPr>
          </a:p>
        </p:txBody>
      </p:sp>
      <p:pic>
        <p:nvPicPr>
          <p:cNvPr id="5" name="Picture 4">
            <a:extLst>
              <a:ext uri="{FF2B5EF4-FFF2-40B4-BE49-F238E27FC236}">
                <a16:creationId xmlns:a16="http://schemas.microsoft.com/office/drawing/2014/main" id="{E8777FDF-8DAC-9527-D9EB-2FBB864B0A01}"/>
              </a:ext>
            </a:extLst>
          </p:cNvPr>
          <p:cNvPicPr>
            <a:picLocks noChangeAspect="1"/>
          </p:cNvPicPr>
          <p:nvPr/>
        </p:nvPicPr>
        <p:blipFill>
          <a:blip r:embed="rId4"/>
          <a:stretch>
            <a:fillRect/>
          </a:stretch>
        </p:blipFill>
        <p:spPr>
          <a:xfrm>
            <a:off x="8656340" y="5997966"/>
            <a:ext cx="3535660" cy="857397"/>
          </a:xfrm>
          <a:prstGeom prst="rect">
            <a:avLst/>
          </a:prstGeom>
        </p:spPr>
      </p:pic>
      <p:pic>
        <p:nvPicPr>
          <p:cNvPr id="6" name="Picture 5">
            <a:extLst>
              <a:ext uri="{FF2B5EF4-FFF2-40B4-BE49-F238E27FC236}">
                <a16:creationId xmlns:a16="http://schemas.microsoft.com/office/drawing/2014/main" id="{07C35161-C0F9-8C1D-1EB8-2B6069998AB9}"/>
              </a:ext>
            </a:extLst>
          </p:cNvPr>
          <p:cNvPicPr>
            <a:picLocks noChangeAspect="1"/>
          </p:cNvPicPr>
          <p:nvPr/>
        </p:nvPicPr>
        <p:blipFill>
          <a:blip r:embed="rId5"/>
          <a:stretch>
            <a:fillRect/>
          </a:stretch>
        </p:blipFill>
        <p:spPr>
          <a:xfrm>
            <a:off x="-1" y="6203469"/>
            <a:ext cx="8656342" cy="682811"/>
          </a:xfrm>
          <a:prstGeom prst="rect">
            <a:avLst/>
          </a:prstGeom>
        </p:spPr>
      </p:pic>
      <p:pic>
        <p:nvPicPr>
          <p:cNvPr id="4" name="Picture 3">
            <a:extLst>
              <a:ext uri="{FF2B5EF4-FFF2-40B4-BE49-F238E27FC236}">
                <a16:creationId xmlns:a16="http://schemas.microsoft.com/office/drawing/2014/main" id="{CCB172A3-161B-F6CB-8BFF-84FD655A6ABB}"/>
              </a:ext>
            </a:extLst>
          </p:cNvPr>
          <p:cNvPicPr>
            <a:picLocks noChangeAspect="1"/>
          </p:cNvPicPr>
          <p:nvPr/>
        </p:nvPicPr>
        <p:blipFill>
          <a:blip r:embed="rId6"/>
          <a:stretch>
            <a:fillRect/>
          </a:stretch>
        </p:blipFill>
        <p:spPr>
          <a:xfrm>
            <a:off x="10390974" y="0"/>
            <a:ext cx="1560711" cy="1853345"/>
          </a:xfrm>
          <a:prstGeom prst="rect">
            <a:avLst/>
          </a:prstGeom>
        </p:spPr>
      </p:pic>
    </p:spTree>
    <p:extLst>
      <p:ext uri="{BB962C8B-B14F-4D97-AF65-F5344CB8AC3E}">
        <p14:creationId xmlns:p14="http://schemas.microsoft.com/office/powerpoint/2010/main" val="2745454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0AAA-B794-41A0-2248-5DBA0DD5A5A0}"/>
              </a:ext>
            </a:extLst>
          </p:cNvPr>
          <p:cNvSpPr>
            <a:spLocks noGrp="1"/>
          </p:cNvSpPr>
          <p:nvPr>
            <p:ph type="title"/>
          </p:nvPr>
        </p:nvSpPr>
        <p:spPr/>
        <p:txBody>
          <a:bodyPr>
            <a:normAutofit/>
          </a:bodyPr>
          <a:lstStyle/>
          <a:p>
            <a:r>
              <a:rPr lang="en-US" sz="4000">
                <a:latin typeface="Calibri"/>
                <a:ea typeface="Calibri"/>
                <a:cs typeface="Calibri"/>
              </a:rPr>
              <a:t>Al’s Pal SEL curriculum </a:t>
            </a:r>
            <a:endParaRPr lang="en-US" sz="400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FF129F6-B04F-BAF0-7514-2E3EF12BB067}"/>
              </a:ext>
            </a:extLst>
          </p:cNvPr>
          <p:cNvSpPr>
            <a:spLocks noGrp="1"/>
          </p:cNvSpPr>
          <p:nvPr>
            <p:ph idx="1"/>
          </p:nvPr>
        </p:nvSpPr>
        <p:spPr/>
        <p:txBody>
          <a:bodyPr vert="horz" lIns="91440" tIns="45720" rIns="91440" bIns="45720" rtlCol="0" anchor="t">
            <a:normAutofit/>
          </a:bodyPr>
          <a:lstStyle/>
          <a:p>
            <a:r>
              <a:rPr lang="en-US">
                <a:latin typeface="Calibri"/>
                <a:cs typeface="Calibri"/>
              </a:rPr>
              <a:t>Al’s Pals Project</a:t>
            </a:r>
            <a:endParaRPr lang="en-US" sz="1800">
              <a:latin typeface="Calibri" panose="020F0502020204030204" pitchFamily="34" charset="0"/>
              <a:cs typeface="Calibri" panose="020F0502020204030204" pitchFamily="34" charset="0"/>
            </a:endParaRPr>
          </a:p>
          <a:p>
            <a:pPr marL="0" indent="0">
              <a:buNone/>
            </a:pPr>
            <a:r>
              <a:rPr lang="en-US">
                <a:latin typeface="Calibri"/>
                <a:ea typeface="Calibri"/>
                <a:cs typeface="Calibri"/>
              </a:rPr>
              <a:t> - Teaching Strategies evidence-based SE curriculum</a:t>
            </a:r>
            <a:endParaRPr lang="en-US">
              <a:latin typeface="Calibri" panose="020F0502020204030204" pitchFamily="34" charset="0"/>
              <a:ea typeface="Calibri"/>
              <a:cs typeface="Calibri" panose="020F0502020204030204" pitchFamily="34" charset="0"/>
            </a:endParaRPr>
          </a:p>
          <a:p>
            <a:pPr marL="0" indent="0">
              <a:buNone/>
            </a:pPr>
            <a:r>
              <a:rPr lang="en-US">
                <a:latin typeface="Calibri"/>
                <a:ea typeface="Calibri"/>
                <a:cs typeface="Calibri"/>
              </a:rPr>
              <a:t> - Complements Creative Curriculum and aligns with goals/objectives</a:t>
            </a:r>
            <a:endParaRPr lang="en-US">
              <a:latin typeface="Calibri" panose="020F0502020204030204" pitchFamily="34" charset="0"/>
              <a:ea typeface="Calibri"/>
              <a:cs typeface="Calibri" panose="020F0502020204030204" pitchFamily="34" charset="0"/>
            </a:endParaRPr>
          </a:p>
          <a:p>
            <a:pPr marL="0" indent="0">
              <a:buNone/>
            </a:pPr>
            <a:r>
              <a:rPr lang="en-US">
                <a:latin typeface="Calibri"/>
                <a:ea typeface="Calibri"/>
                <a:cs typeface="Calibri"/>
              </a:rPr>
              <a:t> - Pilot Sites SY24-25: Frankie Lemmon, Wakefield Creative School</a:t>
            </a:r>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a:latin typeface="Calibri"/>
                <a:ea typeface="Calibri"/>
                <a:cs typeface="Calibri"/>
              </a:rPr>
              <a:t> - SEL Specialist will support sites in implementing curriculum</a:t>
            </a:r>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a:ea typeface="Calibri"/>
                <a:cs typeface="Calibri"/>
              </a:rPr>
              <a:t> - Goal to expand sites in SY25-26</a:t>
            </a:r>
          </a:p>
          <a:p>
            <a:endParaRPr lang="en-US">
              <a:ea typeface="Calibri"/>
              <a:cs typeface="Calibri"/>
            </a:endParaRPr>
          </a:p>
        </p:txBody>
      </p:sp>
      <p:sp>
        <p:nvSpPr>
          <p:cNvPr id="8" name="Content Placeholder 7">
            <a:extLst>
              <a:ext uri="{FF2B5EF4-FFF2-40B4-BE49-F238E27FC236}">
                <a16:creationId xmlns:a16="http://schemas.microsoft.com/office/drawing/2014/main" id="{344B2ACF-D6E5-FEBA-7DDA-EFDBBC54A9A6}"/>
              </a:ext>
            </a:extLst>
          </p:cNvPr>
          <p:cNvSpPr>
            <a:spLocks noGrp="1"/>
          </p:cNvSpPr>
          <p:nvPr>
            <p:ph sz="half" idx="4294967295"/>
          </p:nvPr>
        </p:nvSpPr>
        <p:spPr>
          <a:xfrm>
            <a:off x="7010400" y="1825625"/>
            <a:ext cx="5181600" cy="4351338"/>
          </a:xfrm>
        </p:spPr>
        <p:txBody>
          <a:bodyPr vert="horz" lIns="91440" tIns="45720" rIns="91440" bIns="45720" rtlCol="0" anchor="t">
            <a:normAutofit/>
          </a:bodyPr>
          <a:lstStyle/>
          <a:p>
            <a:pPr marL="0" indent="0" algn="ctr">
              <a:buNone/>
            </a:pPr>
            <a:endParaRPr lang="en-US" sz="2000">
              <a:ea typeface="Calibri" panose="020F0502020204030204"/>
              <a:cs typeface="Calibri"/>
            </a:endParaRPr>
          </a:p>
          <a:p>
            <a:pPr marL="0" indent="0" algn="ctr">
              <a:buNone/>
            </a:pPr>
            <a:endParaRPr lang="en-US" sz="2000">
              <a:ea typeface="Calibri" panose="020F0502020204030204"/>
              <a:cs typeface="Calibri"/>
            </a:endParaRPr>
          </a:p>
          <a:p>
            <a:pPr marL="0" indent="0">
              <a:buNone/>
            </a:pPr>
            <a:endParaRPr lang="en-US" sz="2000">
              <a:ea typeface="Calibri" panose="020F0502020204030204"/>
              <a:cs typeface="Calibri"/>
            </a:endParaRPr>
          </a:p>
          <a:p>
            <a:endParaRPr lang="en-US">
              <a:ea typeface="Calibri" panose="020F0502020204030204"/>
              <a:cs typeface="Calibri"/>
            </a:endParaRPr>
          </a:p>
        </p:txBody>
      </p:sp>
      <p:pic>
        <p:nvPicPr>
          <p:cNvPr id="4" name="Picture 3">
            <a:extLst>
              <a:ext uri="{FF2B5EF4-FFF2-40B4-BE49-F238E27FC236}">
                <a16:creationId xmlns:a16="http://schemas.microsoft.com/office/drawing/2014/main" id="{5C5F466D-E606-067B-55F8-18E051933351}"/>
              </a:ext>
            </a:extLst>
          </p:cNvPr>
          <p:cNvPicPr>
            <a:picLocks noChangeAspect="1"/>
          </p:cNvPicPr>
          <p:nvPr/>
        </p:nvPicPr>
        <p:blipFill>
          <a:blip r:embed="rId2"/>
          <a:stretch>
            <a:fillRect/>
          </a:stretch>
        </p:blipFill>
        <p:spPr>
          <a:xfrm>
            <a:off x="0" y="6169092"/>
            <a:ext cx="9443522" cy="688908"/>
          </a:xfrm>
          <a:prstGeom prst="rect">
            <a:avLst/>
          </a:prstGeom>
        </p:spPr>
      </p:pic>
      <p:pic>
        <p:nvPicPr>
          <p:cNvPr id="5" name="Picture 4">
            <a:extLst>
              <a:ext uri="{FF2B5EF4-FFF2-40B4-BE49-F238E27FC236}">
                <a16:creationId xmlns:a16="http://schemas.microsoft.com/office/drawing/2014/main" id="{61089C61-5DF0-A7C9-926C-A73FDA079FFC}"/>
              </a:ext>
            </a:extLst>
          </p:cNvPr>
          <p:cNvPicPr>
            <a:picLocks noChangeAspect="1"/>
          </p:cNvPicPr>
          <p:nvPr/>
        </p:nvPicPr>
        <p:blipFill>
          <a:blip r:embed="rId3"/>
          <a:stretch>
            <a:fillRect/>
          </a:stretch>
        </p:blipFill>
        <p:spPr>
          <a:xfrm>
            <a:off x="9540010" y="6197414"/>
            <a:ext cx="2651990" cy="640135"/>
          </a:xfrm>
          <a:prstGeom prst="rect">
            <a:avLst/>
          </a:prstGeom>
        </p:spPr>
      </p:pic>
      <p:pic>
        <p:nvPicPr>
          <p:cNvPr id="6" name="Graphic 5" descr="A close-up of a black background&#10;&#10;Description automatically generated">
            <a:extLst>
              <a:ext uri="{FF2B5EF4-FFF2-40B4-BE49-F238E27FC236}">
                <a16:creationId xmlns:a16="http://schemas.microsoft.com/office/drawing/2014/main" id="{AF18F77D-FFEA-1375-5ED2-50E7B5A9B8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9713" y="366243"/>
            <a:ext cx="3905250" cy="952500"/>
          </a:xfrm>
          <a:prstGeom prst="rect">
            <a:avLst/>
          </a:prstGeom>
        </p:spPr>
      </p:pic>
      <p:pic>
        <p:nvPicPr>
          <p:cNvPr id="7" name="Picture 6">
            <a:extLst>
              <a:ext uri="{FF2B5EF4-FFF2-40B4-BE49-F238E27FC236}">
                <a16:creationId xmlns:a16="http://schemas.microsoft.com/office/drawing/2014/main" id="{C6216926-C906-FAB1-F3E0-C01C286C843B}"/>
              </a:ext>
            </a:extLst>
          </p:cNvPr>
          <p:cNvPicPr>
            <a:picLocks noChangeAspect="1"/>
          </p:cNvPicPr>
          <p:nvPr/>
        </p:nvPicPr>
        <p:blipFill>
          <a:blip r:embed="rId6"/>
          <a:stretch>
            <a:fillRect/>
          </a:stretch>
        </p:blipFill>
        <p:spPr>
          <a:xfrm>
            <a:off x="10244252" y="732589"/>
            <a:ext cx="1560711" cy="1853345"/>
          </a:xfrm>
          <a:prstGeom prst="rect">
            <a:avLst/>
          </a:prstGeom>
        </p:spPr>
      </p:pic>
    </p:spTree>
    <p:extLst>
      <p:ext uri="{BB962C8B-B14F-4D97-AF65-F5344CB8AC3E}">
        <p14:creationId xmlns:p14="http://schemas.microsoft.com/office/powerpoint/2010/main" val="350605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71E4-14D9-2339-BA85-B86A345D095D}"/>
              </a:ext>
            </a:extLst>
          </p:cNvPr>
          <p:cNvSpPr>
            <a:spLocks noGrp="1"/>
          </p:cNvSpPr>
          <p:nvPr>
            <p:ph type="title"/>
          </p:nvPr>
        </p:nvSpPr>
        <p:spPr/>
        <p:txBody>
          <a:bodyPr>
            <a:normAutofit/>
          </a:bodyPr>
          <a:lstStyle/>
          <a:p>
            <a:r>
              <a:rPr lang="en-US" sz="3600">
                <a:latin typeface="Calibri" panose="020F0502020204030204" pitchFamily="34" charset="0"/>
                <a:cs typeface="Calibri" panose="020F0502020204030204" pitchFamily="34" charset="0"/>
              </a:rPr>
              <a:t>Application Process 	</a:t>
            </a:r>
          </a:p>
        </p:txBody>
      </p:sp>
      <p:sp>
        <p:nvSpPr>
          <p:cNvPr id="3" name="Content Placeholder 2">
            <a:extLst>
              <a:ext uri="{FF2B5EF4-FFF2-40B4-BE49-F238E27FC236}">
                <a16:creationId xmlns:a16="http://schemas.microsoft.com/office/drawing/2014/main" id="{1C0F40AA-4B66-D8FB-C1C8-B9B568E0FF52}"/>
              </a:ext>
            </a:extLst>
          </p:cNvPr>
          <p:cNvSpPr>
            <a:spLocks noGrp="1"/>
          </p:cNvSpPr>
          <p:nvPr>
            <p:ph idx="1"/>
          </p:nvPr>
        </p:nvSpPr>
        <p:spPr/>
        <p:txBody>
          <a:bodyPr vert="horz" lIns="91440" tIns="45720" rIns="91440" bIns="45720" rtlCol="0" anchor="t">
            <a:normAutofit/>
          </a:bodyPr>
          <a:lstStyle/>
          <a:p>
            <a:r>
              <a:rPr lang="en-US" sz="2400">
                <a:latin typeface="Calibri"/>
                <a:ea typeface="Calibri"/>
                <a:cs typeface="Calibri"/>
              </a:rPr>
              <a:t>Application is available Online and on Paper </a:t>
            </a:r>
            <a:endParaRPr lang="en-US" sz="2400">
              <a:latin typeface="Calibri" panose="020F0502020204030204" pitchFamily="34" charset="0"/>
              <a:cs typeface="Calibri" panose="020F0502020204030204" pitchFamily="34" charset="0"/>
            </a:endParaRPr>
          </a:p>
          <a:p>
            <a:r>
              <a:rPr lang="en-US" sz="2000">
                <a:latin typeface="Arial"/>
                <a:cs typeface="Arial"/>
              </a:rPr>
              <a:t>Will take about 4-6 weeks for applications to be fully processed.</a:t>
            </a:r>
            <a:endParaRPr lang="en-US" sz="2000">
              <a:latin typeface="Calibri" panose="020F0502020204030204" pitchFamily="34" charset="0"/>
              <a:cs typeface="Calibri" panose="020F0502020204030204" pitchFamily="34" charset="0"/>
            </a:endParaRPr>
          </a:p>
          <a:p>
            <a:r>
              <a:rPr lang="en-US" sz="2000">
                <a:latin typeface="Times New Roman"/>
                <a:cs typeface="Times New Roman"/>
              </a:rPr>
              <a:t> </a:t>
            </a:r>
            <a:r>
              <a:rPr lang="en-US" sz="2000">
                <a:latin typeface="Arial"/>
                <a:cs typeface="Arial"/>
              </a:rPr>
              <a:t>We encourage our families to complete an application online; paper applications are available on our website along with the online application at </a:t>
            </a:r>
            <a:r>
              <a:rPr lang="en-US" sz="2000">
                <a:solidFill>
                  <a:srgbClr val="0097A7"/>
                </a:solidFill>
                <a:latin typeface="Arial"/>
                <a:cs typeface="Arial"/>
                <a:hlinkClick r:id="rId2"/>
              </a:rPr>
              <a:t>https://threeschool.wakesmartstart.org/</a:t>
            </a:r>
            <a:endParaRPr lang="en-US" sz="2000">
              <a:cs typeface="Calibri"/>
            </a:endParaRPr>
          </a:p>
          <a:p>
            <a:r>
              <a:rPr lang="en-US" sz="2000">
                <a:latin typeface="Arial"/>
                <a:cs typeface="Arial"/>
              </a:rPr>
              <a:t>Families are welcome to our office for further assistance with the application process or families may reach out to Emily Diaz </a:t>
            </a:r>
            <a:endParaRPr lang="en-US" sz="2000">
              <a:cs typeface="Calibri"/>
            </a:endParaRPr>
          </a:p>
          <a:p>
            <a:pPr lvl="1"/>
            <a:r>
              <a:rPr lang="en-US" sz="2000">
                <a:latin typeface="Arial"/>
                <a:cs typeface="Arial"/>
              </a:rPr>
              <a:t>By Phone: 984-480-3725</a:t>
            </a:r>
            <a:endParaRPr lang="en-US" sz="2000">
              <a:cs typeface="Calibri"/>
            </a:endParaRPr>
          </a:p>
          <a:p>
            <a:pPr lvl="1"/>
            <a:r>
              <a:rPr lang="en-US" sz="2000">
                <a:latin typeface="Arial"/>
                <a:cs typeface="Arial"/>
              </a:rPr>
              <a:t>By Email: </a:t>
            </a:r>
            <a:r>
              <a:rPr lang="en-US" sz="2000">
                <a:latin typeface="Arial"/>
                <a:cs typeface="Arial"/>
                <a:hlinkClick r:id="rId3"/>
              </a:rPr>
              <a:t>ediaz@wakesmartstart.org</a:t>
            </a:r>
            <a:endParaRPr lang="en-US" sz="2000"/>
          </a:p>
          <a:p>
            <a:endParaRPr lang="en-US" sz="240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D15F500-2FAC-8A72-D2F6-A4126D156CB7}"/>
              </a:ext>
            </a:extLst>
          </p:cNvPr>
          <p:cNvPicPr>
            <a:picLocks noChangeAspect="1"/>
          </p:cNvPicPr>
          <p:nvPr/>
        </p:nvPicPr>
        <p:blipFill>
          <a:blip r:embed="rId4"/>
          <a:stretch>
            <a:fillRect/>
          </a:stretch>
        </p:blipFill>
        <p:spPr>
          <a:xfrm>
            <a:off x="9442466" y="6311900"/>
            <a:ext cx="2749534" cy="548688"/>
          </a:xfrm>
          <a:prstGeom prst="rect">
            <a:avLst/>
          </a:prstGeom>
        </p:spPr>
      </p:pic>
      <p:pic>
        <p:nvPicPr>
          <p:cNvPr id="6" name="Picture 5">
            <a:extLst>
              <a:ext uri="{FF2B5EF4-FFF2-40B4-BE49-F238E27FC236}">
                <a16:creationId xmlns:a16="http://schemas.microsoft.com/office/drawing/2014/main" id="{770BC5DA-7190-2285-9FF1-B0588B338AC9}"/>
              </a:ext>
            </a:extLst>
          </p:cNvPr>
          <p:cNvPicPr>
            <a:picLocks noChangeAspect="1"/>
          </p:cNvPicPr>
          <p:nvPr/>
        </p:nvPicPr>
        <p:blipFill>
          <a:blip r:embed="rId5"/>
          <a:stretch>
            <a:fillRect/>
          </a:stretch>
        </p:blipFill>
        <p:spPr>
          <a:xfrm>
            <a:off x="0" y="6176963"/>
            <a:ext cx="9443522" cy="682811"/>
          </a:xfrm>
          <a:prstGeom prst="rect">
            <a:avLst/>
          </a:prstGeom>
        </p:spPr>
      </p:pic>
      <p:pic>
        <p:nvPicPr>
          <p:cNvPr id="4" name="Picture 3">
            <a:extLst>
              <a:ext uri="{FF2B5EF4-FFF2-40B4-BE49-F238E27FC236}">
                <a16:creationId xmlns:a16="http://schemas.microsoft.com/office/drawing/2014/main" id="{0B65684B-8E27-875A-FF13-912B7CA176C6}"/>
              </a:ext>
            </a:extLst>
          </p:cNvPr>
          <p:cNvPicPr>
            <a:picLocks noChangeAspect="1"/>
          </p:cNvPicPr>
          <p:nvPr/>
        </p:nvPicPr>
        <p:blipFill>
          <a:blip r:embed="rId6"/>
          <a:stretch>
            <a:fillRect/>
          </a:stretch>
        </p:blipFill>
        <p:spPr>
          <a:xfrm>
            <a:off x="10503280" y="-95189"/>
            <a:ext cx="1560711" cy="1853345"/>
          </a:xfrm>
          <a:prstGeom prst="rect">
            <a:avLst/>
          </a:prstGeom>
        </p:spPr>
      </p:pic>
    </p:spTree>
    <p:extLst>
      <p:ext uri="{BB962C8B-B14F-4D97-AF65-F5344CB8AC3E}">
        <p14:creationId xmlns:p14="http://schemas.microsoft.com/office/powerpoint/2010/main" val="2271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1F04-FBE4-5B60-B1BC-904AD4C06BC8}"/>
              </a:ext>
            </a:extLst>
          </p:cNvPr>
          <p:cNvSpPr>
            <a:spLocks noGrp="1"/>
          </p:cNvSpPr>
          <p:nvPr>
            <p:ph type="title"/>
          </p:nvPr>
        </p:nvSpPr>
        <p:spPr/>
        <p:txBody>
          <a:bodyPr/>
          <a:lstStyle/>
          <a:p>
            <a:pPr algn="l"/>
            <a:r>
              <a:rPr lang="en-US">
                <a:latin typeface="Calibri Light"/>
                <a:ea typeface="+mj-lt"/>
                <a:cs typeface="+mj-lt"/>
              </a:rPr>
              <a:t>WCSS Wake </a:t>
            </a:r>
            <a:r>
              <a:rPr lang="en-US" err="1">
                <a:latin typeface="Calibri Light"/>
                <a:ea typeface="+mj-lt"/>
                <a:cs typeface="+mj-lt"/>
              </a:rPr>
              <a:t>ThreeSchool</a:t>
            </a:r>
            <a:r>
              <a:rPr lang="en-US">
                <a:latin typeface="Calibri Light"/>
                <a:ea typeface="+mj-lt"/>
                <a:cs typeface="+mj-lt"/>
              </a:rPr>
              <a:t> Staff</a:t>
            </a:r>
            <a:endParaRPr lang="en-US">
              <a:latin typeface="Calibri Light"/>
              <a:cs typeface="Calibri"/>
            </a:endParaRPr>
          </a:p>
        </p:txBody>
      </p:sp>
      <p:sp>
        <p:nvSpPr>
          <p:cNvPr id="3" name="Content Placeholder 2">
            <a:extLst>
              <a:ext uri="{FF2B5EF4-FFF2-40B4-BE49-F238E27FC236}">
                <a16:creationId xmlns:a16="http://schemas.microsoft.com/office/drawing/2014/main" id="{26C9712B-B7B6-125C-BF08-4DA18A273CC3}"/>
              </a:ext>
            </a:extLst>
          </p:cNvPr>
          <p:cNvSpPr>
            <a:spLocks noGrp="1"/>
          </p:cNvSpPr>
          <p:nvPr>
            <p:ph sz="half" idx="1"/>
          </p:nvPr>
        </p:nvSpPr>
        <p:spPr>
          <a:xfrm>
            <a:off x="609600" y="1542726"/>
            <a:ext cx="5384800" cy="4764429"/>
          </a:xfrm>
        </p:spPr>
        <p:txBody>
          <a:bodyPr vert="horz" lIns="91440" tIns="45720" rIns="91440" bIns="45720" rtlCol="0" anchor="t">
            <a:normAutofit/>
          </a:bodyPr>
          <a:lstStyle/>
          <a:p>
            <a:pPr marL="0" indent="0">
              <a:spcBef>
                <a:spcPts val="0"/>
              </a:spcBef>
              <a:buNone/>
            </a:pPr>
            <a:r>
              <a:rPr lang="en-US" sz="1400">
                <a:latin typeface="Calibri Light"/>
                <a:ea typeface="Open Sans"/>
                <a:cs typeface="Open Sans"/>
              </a:rPr>
              <a:t>Taylor Young </a:t>
            </a:r>
          </a:p>
          <a:p>
            <a:pPr marL="0" indent="0">
              <a:spcBef>
                <a:spcPts val="0"/>
              </a:spcBef>
              <a:buNone/>
            </a:pPr>
            <a:r>
              <a:rPr lang="en-US" sz="1400">
                <a:latin typeface="Calibri Light"/>
                <a:ea typeface="Open Sans"/>
                <a:cs typeface="Open Sans"/>
              </a:rPr>
              <a:t>Wake Three School Manager</a:t>
            </a:r>
          </a:p>
          <a:p>
            <a:pPr marL="0" indent="0" algn="l">
              <a:lnSpc>
                <a:spcPct val="100000"/>
              </a:lnSpc>
              <a:spcBef>
                <a:spcPts val="0"/>
              </a:spcBef>
              <a:buNone/>
            </a:pPr>
            <a:r>
              <a:rPr lang="en-US" sz="1400">
                <a:latin typeface="Calibri Light"/>
                <a:ea typeface="Open Sans"/>
                <a:cs typeface="Open Sans"/>
                <a:hlinkClick r:id="rId2">
                  <a:extLst>
                    <a:ext uri="{A12FA001-AC4F-418D-AE19-62706E023703}">
                      <ahyp:hlinkClr xmlns:ahyp="http://schemas.microsoft.com/office/drawing/2018/hyperlinkcolor" val="tx"/>
                    </a:ext>
                  </a:extLst>
                </a:hlinkClick>
              </a:rPr>
              <a:t>tyoung@wakesmartstart.org</a:t>
            </a:r>
            <a:endParaRPr lang="en-US" sz="1400">
              <a:latin typeface="Calibri Light"/>
              <a:ea typeface="Open Sans"/>
              <a:cs typeface="Open Sans"/>
            </a:endParaRPr>
          </a:p>
          <a:p>
            <a:pPr marL="0" indent="0">
              <a:spcBef>
                <a:spcPts val="0"/>
              </a:spcBef>
              <a:buNone/>
            </a:pPr>
            <a:r>
              <a:rPr lang="en-US" sz="1400">
                <a:latin typeface="Calibri Light"/>
                <a:ea typeface="Open Sans"/>
                <a:cs typeface="Open Sans"/>
              </a:rPr>
              <a:t>919-723-9277 </a:t>
            </a:r>
          </a:p>
          <a:p>
            <a:pPr marL="0" indent="0">
              <a:spcBef>
                <a:spcPts val="0"/>
              </a:spcBef>
              <a:buNone/>
            </a:pPr>
            <a:endParaRPr lang="en-US" sz="1400">
              <a:latin typeface="Calibri Light"/>
              <a:cs typeface="Times New Roman"/>
            </a:endParaRPr>
          </a:p>
          <a:p>
            <a:pPr marL="0" indent="0">
              <a:spcBef>
                <a:spcPts val="0"/>
              </a:spcBef>
              <a:buNone/>
            </a:pPr>
            <a:endParaRPr lang="en-US" sz="1400">
              <a:latin typeface="Calibri Light"/>
              <a:cs typeface="Times New Roman"/>
            </a:endParaRPr>
          </a:p>
          <a:p>
            <a:pPr marL="0" indent="0">
              <a:spcBef>
                <a:spcPts val="0"/>
              </a:spcBef>
              <a:buNone/>
            </a:pPr>
            <a:endParaRPr lang="en-US" sz="1400">
              <a:latin typeface="Calibri Light"/>
              <a:cs typeface="Times New Roman"/>
            </a:endParaRPr>
          </a:p>
          <a:p>
            <a:pPr marL="0" indent="0" algn="l">
              <a:lnSpc>
                <a:spcPct val="100000"/>
              </a:lnSpc>
              <a:spcBef>
                <a:spcPts val="0"/>
              </a:spcBef>
              <a:buNone/>
            </a:pPr>
            <a:r>
              <a:rPr lang="en-US" sz="1400">
                <a:latin typeface="Calibri Light"/>
                <a:ea typeface="Open Sans"/>
                <a:cs typeface="Open Sans"/>
              </a:rPr>
              <a:t>Natasha Williams </a:t>
            </a:r>
          </a:p>
          <a:p>
            <a:pPr marL="0" indent="0">
              <a:spcBef>
                <a:spcPts val="0"/>
              </a:spcBef>
              <a:buNone/>
            </a:pPr>
            <a:r>
              <a:rPr lang="en-US" sz="1400">
                <a:latin typeface="Calibri Light"/>
                <a:ea typeface="Open Sans"/>
                <a:cs typeface="Open Sans"/>
              </a:rPr>
              <a:t>Wake Three School Specialist </a:t>
            </a:r>
          </a:p>
          <a:p>
            <a:pPr marL="0" indent="0" algn="l">
              <a:lnSpc>
                <a:spcPct val="100000"/>
              </a:lnSpc>
              <a:spcBef>
                <a:spcPts val="0"/>
              </a:spcBef>
              <a:buNone/>
            </a:pPr>
            <a:r>
              <a:rPr lang="en-US" sz="1400">
                <a:latin typeface="Calibri Light"/>
                <a:ea typeface="Open Sans"/>
                <a:cs typeface="Open Sans"/>
                <a:hlinkClick r:id="rId3">
                  <a:extLst>
                    <a:ext uri="{A12FA001-AC4F-418D-AE19-62706E023703}">
                      <ahyp:hlinkClr xmlns:ahyp="http://schemas.microsoft.com/office/drawing/2018/hyperlinkcolor" val="tx"/>
                    </a:ext>
                  </a:extLst>
                </a:hlinkClick>
              </a:rPr>
              <a:t>nwilliams@wakesmartstart.org</a:t>
            </a:r>
            <a:endParaRPr lang="en-US" sz="1400">
              <a:latin typeface="Calibri Light"/>
              <a:ea typeface="Open Sans"/>
              <a:cs typeface="Open Sans"/>
            </a:endParaRPr>
          </a:p>
          <a:p>
            <a:pPr marL="0" indent="0">
              <a:spcBef>
                <a:spcPts val="0"/>
              </a:spcBef>
              <a:buNone/>
            </a:pPr>
            <a:r>
              <a:rPr lang="en-US" sz="1400">
                <a:latin typeface="Calibri Light"/>
                <a:ea typeface="Open Sans"/>
                <a:cs typeface="Open Sans"/>
              </a:rPr>
              <a:t>984- 480-3728 </a:t>
            </a: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r>
              <a:rPr lang="en-US" sz="1400" err="1">
                <a:latin typeface="Calibri Light"/>
                <a:ea typeface="Open Sans"/>
                <a:cs typeface="Open Sans"/>
              </a:rPr>
              <a:t>Kinrecka</a:t>
            </a:r>
            <a:r>
              <a:rPr lang="en-US" sz="1400">
                <a:latin typeface="Calibri Light"/>
                <a:ea typeface="Open Sans"/>
                <a:cs typeface="Open Sans"/>
              </a:rPr>
              <a:t> Anderson </a:t>
            </a:r>
          </a:p>
          <a:p>
            <a:pPr marL="0" indent="0">
              <a:spcBef>
                <a:spcPts val="0"/>
              </a:spcBef>
              <a:buNone/>
            </a:pPr>
            <a:r>
              <a:rPr lang="en-US" sz="1400">
                <a:latin typeface="Calibri Light"/>
                <a:ea typeface="Open Sans"/>
                <a:cs typeface="Open Sans"/>
              </a:rPr>
              <a:t>Wake Three School Enrollment Coordinator </a:t>
            </a:r>
          </a:p>
          <a:p>
            <a:pPr marL="0" indent="0" algn="l">
              <a:lnSpc>
                <a:spcPct val="100000"/>
              </a:lnSpc>
              <a:spcBef>
                <a:spcPts val="0"/>
              </a:spcBef>
              <a:buNone/>
            </a:pPr>
            <a:r>
              <a:rPr lang="en-US" sz="1400">
                <a:latin typeface="Calibri Light"/>
                <a:ea typeface="Open Sans"/>
                <a:cs typeface="Open Sans"/>
                <a:hlinkClick r:id="rId4">
                  <a:extLst>
                    <a:ext uri="{A12FA001-AC4F-418D-AE19-62706E023703}">
                      <ahyp:hlinkClr xmlns:ahyp="http://schemas.microsoft.com/office/drawing/2018/hyperlinkcolor" val="tx"/>
                    </a:ext>
                  </a:extLst>
                </a:hlinkClick>
              </a:rPr>
              <a:t>kanderson@wakesmartstart.org</a:t>
            </a:r>
            <a:endParaRPr lang="en-US" sz="1400">
              <a:latin typeface="Calibri Light"/>
              <a:ea typeface="Open Sans"/>
              <a:cs typeface="Open Sans"/>
            </a:endParaRPr>
          </a:p>
          <a:p>
            <a:pPr marL="0" indent="0" algn="l">
              <a:lnSpc>
                <a:spcPct val="100000"/>
              </a:lnSpc>
              <a:spcBef>
                <a:spcPts val="0"/>
              </a:spcBef>
              <a:buNone/>
            </a:pPr>
            <a:r>
              <a:rPr lang="en-US" sz="1400">
                <a:latin typeface="Calibri Light"/>
                <a:ea typeface="Open Sans"/>
                <a:cs typeface="Open Sans"/>
              </a:rPr>
              <a:t>919-723-9300</a:t>
            </a:r>
          </a:p>
          <a:p>
            <a:pPr marL="0" indent="0">
              <a:spcBef>
                <a:spcPts val="0"/>
              </a:spcBef>
              <a:buNone/>
            </a:pPr>
            <a:endParaRPr lang="en-US" sz="1400">
              <a:latin typeface="Calibri Light"/>
              <a:cs typeface="Times New Roman"/>
            </a:endParaRPr>
          </a:p>
          <a:p>
            <a:pPr marL="0" indent="0">
              <a:spcBef>
                <a:spcPts val="0"/>
              </a:spcBef>
              <a:buNone/>
            </a:pPr>
            <a:endParaRPr lang="en-US" sz="1400">
              <a:latin typeface="Times New Roman"/>
              <a:cs typeface="Times New Roman"/>
            </a:endParaRPr>
          </a:p>
          <a:p>
            <a:endParaRPr lang="en-US">
              <a:cs typeface="Calibri"/>
            </a:endParaRPr>
          </a:p>
        </p:txBody>
      </p:sp>
      <p:pic>
        <p:nvPicPr>
          <p:cNvPr id="6" name="Picture 5">
            <a:extLst>
              <a:ext uri="{FF2B5EF4-FFF2-40B4-BE49-F238E27FC236}">
                <a16:creationId xmlns:a16="http://schemas.microsoft.com/office/drawing/2014/main" id="{56CABD3A-022D-AF96-E21A-23817C52BE2C}"/>
              </a:ext>
            </a:extLst>
          </p:cNvPr>
          <p:cNvPicPr>
            <a:picLocks noChangeAspect="1"/>
          </p:cNvPicPr>
          <p:nvPr/>
        </p:nvPicPr>
        <p:blipFill>
          <a:blip r:embed="rId5"/>
          <a:stretch>
            <a:fillRect/>
          </a:stretch>
        </p:blipFill>
        <p:spPr>
          <a:xfrm>
            <a:off x="97617" y="1307900"/>
            <a:ext cx="9608129" cy="109738"/>
          </a:xfrm>
          <a:prstGeom prst="rect">
            <a:avLst/>
          </a:prstGeom>
        </p:spPr>
      </p:pic>
      <p:sp>
        <p:nvSpPr>
          <p:cNvPr id="7" name="Content Placeholder 2">
            <a:extLst>
              <a:ext uri="{FF2B5EF4-FFF2-40B4-BE49-F238E27FC236}">
                <a16:creationId xmlns:a16="http://schemas.microsoft.com/office/drawing/2014/main" id="{053E023F-21EA-9741-8900-1E8BB0A715FD}"/>
              </a:ext>
            </a:extLst>
          </p:cNvPr>
          <p:cNvSpPr txBox="1">
            <a:spLocks/>
          </p:cNvSpPr>
          <p:nvPr/>
        </p:nvSpPr>
        <p:spPr>
          <a:xfrm>
            <a:off x="5690371" y="1309833"/>
            <a:ext cx="5384800" cy="499732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Bef>
                <a:spcPts val="0"/>
              </a:spcBef>
              <a:buFont typeface="Arial"/>
              <a:buNone/>
            </a:pPr>
            <a:endParaRPr lang="en-US" sz="1400" b="1">
              <a:solidFill>
                <a:schemeClr val="accent1"/>
              </a:solidFill>
              <a:latin typeface="Times New Roman"/>
              <a:cs typeface="Times New Roman"/>
            </a:endParaRPr>
          </a:p>
          <a:p>
            <a:pPr marL="0" indent="0">
              <a:spcBef>
                <a:spcPts val="0"/>
              </a:spcBef>
              <a:buFont typeface="Arial"/>
              <a:buNone/>
            </a:pPr>
            <a:r>
              <a:rPr lang="en-US" sz="1400">
                <a:latin typeface="Calibri Light"/>
                <a:ea typeface="Open Sans"/>
                <a:cs typeface="Open Sans"/>
              </a:rPr>
              <a:t>Melissa </a:t>
            </a:r>
            <a:r>
              <a:rPr lang="en-US" sz="1400" err="1">
                <a:latin typeface="Calibri Light"/>
                <a:ea typeface="Open Sans"/>
                <a:cs typeface="Open Sans"/>
              </a:rPr>
              <a:t>Radice</a:t>
            </a:r>
            <a:r>
              <a:rPr lang="en-US" sz="1400">
                <a:latin typeface="Calibri Light"/>
                <a:ea typeface="Open Sans"/>
                <a:cs typeface="Open Sans"/>
              </a:rPr>
              <a:t> </a:t>
            </a:r>
            <a:r>
              <a:rPr lang="en-US" sz="1400" err="1">
                <a:latin typeface="Calibri Light"/>
                <a:ea typeface="Open Sans"/>
                <a:cs typeface="Open Sans"/>
              </a:rPr>
              <a:t>Peguero</a:t>
            </a:r>
            <a:r>
              <a:rPr lang="en-US" sz="1400">
                <a:latin typeface="Calibri Light"/>
                <a:ea typeface="Open Sans"/>
                <a:cs typeface="Open Sans"/>
              </a:rPr>
              <a:t> </a:t>
            </a:r>
          </a:p>
          <a:p>
            <a:pPr marL="0" indent="0">
              <a:spcBef>
                <a:spcPts val="0"/>
              </a:spcBef>
              <a:buNone/>
            </a:pPr>
            <a:r>
              <a:rPr lang="en-US" sz="1400">
                <a:latin typeface="Calibri Light"/>
                <a:ea typeface="Open Sans"/>
                <a:cs typeface="Open Sans"/>
              </a:rPr>
              <a:t>Wake </a:t>
            </a:r>
            <a:r>
              <a:rPr lang="en-US" sz="1400" err="1">
                <a:latin typeface="Calibri Light"/>
                <a:ea typeface="Open Sans"/>
                <a:cs typeface="Open Sans"/>
              </a:rPr>
              <a:t>ThreeSchool</a:t>
            </a:r>
            <a:r>
              <a:rPr lang="en-US" sz="1400">
                <a:latin typeface="Calibri Light"/>
                <a:ea typeface="Open Sans"/>
                <a:cs typeface="Open Sans"/>
              </a:rPr>
              <a:t> Application Systems Coordinator</a:t>
            </a:r>
          </a:p>
          <a:p>
            <a:pPr marL="0" indent="0" algn="l">
              <a:lnSpc>
                <a:spcPct val="100000"/>
              </a:lnSpc>
              <a:spcBef>
                <a:spcPts val="0"/>
              </a:spcBef>
              <a:buNone/>
            </a:pPr>
            <a:r>
              <a:rPr lang="en-US" sz="1400" i="0" u="none" strike="noStrike" baseline="0">
                <a:latin typeface="Calibri Light"/>
                <a:ea typeface="Open Sans"/>
                <a:cs typeface="Open Sans"/>
                <a:hlinkClick r:id="rId6">
                  <a:extLst>
                    <a:ext uri="{A12FA001-AC4F-418D-AE19-62706E023703}">
                      <ahyp:hlinkClr xmlns:ahyp="http://schemas.microsoft.com/office/drawing/2018/hyperlinkcolor" val="tx"/>
                    </a:ext>
                  </a:extLst>
                </a:hlinkClick>
              </a:rPr>
              <a:t>mradice-peguero@wakesmartstart.org</a:t>
            </a:r>
            <a:endParaRPr lang="en-US" sz="1400" i="0" u="none" strike="noStrike" baseline="0">
              <a:latin typeface="Calibri Light"/>
              <a:ea typeface="Open Sans"/>
              <a:cs typeface="Open Sans"/>
            </a:endParaRPr>
          </a:p>
          <a:p>
            <a:pPr marL="0" indent="0" algn="l">
              <a:lnSpc>
                <a:spcPct val="100000"/>
              </a:lnSpc>
              <a:spcBef>
                <a:spcPts val="0"/>
              </a:spcBef>
              <a:buNone/>
            </a:pPr>
            <a:r>
              <a:rPr lang="en-US" sz="1400" i="0" u="none" strike="noStrike" baseline="0">
                <a:latin typeface="Calibri Light"/>
                <a:ea typeface="Open Sans"/>
                <a:cs typeface="Open Sans"/>
              </a:rPr>
              <a:t>(919) 723-9298</a:t>
            </a:r>
          </a:p>
          <a:p>
            <a:pPr marL="0" indent="0">
              <a:spcBef>
                <a:spcPts val="0"/>
              </a:spcBef>
              <a:buFont typeface="Arial"/>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Font typeface="Arial"/>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Font typeface="Arial"/>
              <a:buNone/>
            </a:pPr>
            <a:r>
              <a:rPr lang="en-US" sz="1400">
                <a:latin typeface="Calibri Light"/>
                <a:ea typeface="Open Sans"/>
                <a:cs typeface="Open Sans"/>
              </a:rPr>
              <a:t>Gina Soceanu </a:t>
            </a:r>
          </a:p>
          <a:p>
            <a:pPr marL="0" indent="0">
              <a:spcBef>
                <a:spcPts val="0"/>
              </a:spcBef>
              <a:buFont typeface="Arial"/>
              <a:buNone/>
            </a:pPr>
            <a:r>
              <a:rPr lang="en-US" sz="1400">
                <a:latin typeface="Calibri Light"/>
                <a:ea typeface="Open Sans"/>
                <a:cs typeface="Open Sans"/>
              </a:rPr>
              <a:t>Social Emotional Learning Specialist (SEL)</a:t>
            </a:r>
          </a:p>
          <a:p>
            <a:pPr marL="0" indent="0" algn="l">
              <a:lnSpc>
                <a:spcPct val="100000"/>
              </a:lnSpc>
              <a:spcBef>
                <a:spcPts val="0"/>
              </a:spcBef>
              <a:buNone/>
            </a:pPr>
            <a:r>
              <a:rPr lang="en-US" sz="1400">
                <a:latin typeface="Calibri Light"/>
                <a:ea typeface="Open Sans"/>
                <a:cs typeface="Open Sans"/>
                <a:hlinkClick r:id="rId7">
                  <a:extLst>
                    <a:ext uri="{A12FA001-AC4F-418D-AE19-62706E023703}">
                      <ahyp:hlinkClr xmlns:ahyp="http://schemas.microsoft.com/office/drawing/2018/hyperlinkcolor" val="tx"/>
                    </a:ext>
                  </a:extLst>
                </a:hlinkClick>
              </a:rPr>
              <a:t>gsoceanu@wakesmartstart.org</a:t>
            </a:r>
            <a:endParaRPr lang="en-US" sz="1400">
              <a:latin typeface="Calibri Light"/>
              <a:ea typeface="Open Sans"/>
              <a:cs typeface="Open Sans"/>
            </a:endParaRPr>
          </a:p>
          <a:p>
            <a:pPr marL="0" indent="0" algn="l">
              <a:lnSpc>
                <a:spcPct val="100000"/>
              </a:lnSpc>
              <a:spcBef>
                <a:spcPts val="0"/>
              </a:spcBef>
              <a:buNone/>
            </a:pPr>
            <a:r>
              <a:rPr lang="en-US" sz="1400">
                <a:latin typeface="Calibri Light"/>
                <a:ea typeface="Open Sans"/>
                <a:cs typeface="Open Sans"/>
              </a:rPr>
              <a:t>919-723-9294</a:t>
            </a:r>
          </a:p>
          <a:p>
            <a:pPr marL="0" indent="0">
              <a:spcBef>
                <a:spcPts val="0"/>
              </a:spcBef>
              <a:buFont typeface="Arial"/>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None/>
            </a:pPr>
            <a:endParaRPr lang="en-US" sz="1400">
              <a:latin typeface="Calibri Light"/>
              <a:ea typeface="Open Sans" panose="020B0606030504020204" pitchFamily="34" charset="0"/>
              <a:cs typeface="Open Sans" panose="020B0606030504020204" pitchFamily="34" charset="0"/>
            </a:endParaRPr>
          </a:p>
          <a:p>
            <a:pPr marL="0" indent="0">
              <a:spcBef>
                <a:spcPts val="0"/>
              </a:spcBef>
              <a:buFont typeface="Arial"/>
              <a:buNone/>
            </a:pPr>
            <a:r>
              <a:rPr lang="en-US" sz="1400">
                <a:latin typeface="Calibri Light"/>
                <a:ea typeface="Open Sans"/>
                <a:cs typeface="Open Sans"/>
              </a:rPr>
              <a:t>Emily Diaz</a:t>
            </a:r>
          </a:p>
          <a:p>
            <a:pPr marL="0" indent="0">
              <a:spcBef>
                <a:spcPts val="0"/>
              </a:spcBef>
              <a:buFont typeface="Arial"/>
              <a:buNone/>
            </a:pPr>
            <a:r>
              <a:rPr lang="en-US" sz="1400">
                <a:latin typeface="Calibri Light"/>
                <a:ea typeface="Open Sans"/>
                <a:cs typeface="Open Sans"/>
              </a:rPr>
              <a:t>Wake </a:t>
            </a:r>
            <a:r>
              <a:rPr lang="en-US" sz="1400" err="1">
                <a:latin typeface="Calibri Light"/>
                <a:ea typeface="Open Sans"/>
                <a:cs typeface="Open Sans"/>
              </a:rPr>
              <a:t>ThreeSchool</a:t>
            </a:r>
            <a:r>
              <a:rPr lang="en-US" sz="1400">
                <a:latin typeface="Calibri Light"/>
                <a:ea typeface="Open Sans"/>
                <a:cs typeface="Open Sans"/>
              </a:rPr>
              <a:t> Program Assistant</a:t>
            </a:r>
          </a:p>
          <a:p>
            <a:pPr marL="0" indent="0">
              <a:spcBef>
                <a:spcPts val="0"/>
              </a:spcBef>
              <a:buFont typeface="Arial"/>
              <a:buNone/>
            </a:pPr>
            <a:r>
              <a:rPr lang="en-US" sz="1400" i="0">
                <a:effectLst/>
                <a:latin typeface="Calibri Light"/>
                <a:ea typeface="Open Sans"/>
                <a:cs typeface="Open Sans"/>
                <a:hlinkClick r:id="rId8">
                  <a:extLst>
                    <a:ext uri="{A12FA001-AC4F-418D-AE19-62706E023703}">
                      <ahyp:hlinkClr xmlns:ahyp="http://schemas.microsoft.com/office/drawing/2018/hyperlinkcolor" val="tx"/>
                    </a:ext>
                  </a:extLst>
                </a:hlinkClick>
              </a:rPr>
              <a:t>EDiaz@wakesmartstart.org</a:t>
            </a:r>
            <a:endParaRPr lang="en-US" sz="1400" i="0">
              <a:effectLst/>
              <a:latin typeface="Calibri Light"/>
              <a:ea typeface="Open Sans"/>
              <a:cs typeface="Open Sans"/>
            </a:endParaRPr>
          </a:p>
          <a:p>
            <a:pPr marL="0" indent="0">
              <a:spcBef>
                <a:spcPts val="0"/>
              </a:spcBef>
              <a:buFont typeface="Arial"/>
              <a:buNone/>
            </a:pPr>
            <a:r>
              <a:rPr lang="en-US" sz="1400" i="0">
                <a:effectLst/>
                <a:latin typeface="Calibri Light"/>
                <a:ea typeface="Open Sans"/>
                <a:cs typeface="Open Sans"/>
              </a:rPr>
              <a:t>984-480-3725</a:t>
            </a:r>
          </a:p>
          <a:p>
            <a:pPr marL="0" indent="0">
              <a:spcBef>
                <a:spcPts val="0"/>
              </a:spcBef>
              <a:buFont typeface="Arial"/>
              <a:buNone/>
            </a:pPr>
            <a:endParaRPr lang="en-US" sz="1400">
              <a:solidFill>
                <a:schemeClr val="accent1"/>
              </a:solidFill>
              <a:latin typeface="Calibri Light"/>
              <a:ea typeface="Open Sans" panose="020B0606030504020204" pitchFamily="34" charset="0"/>
              <a:cs typeface="Open Sans" panose="020B0606030504020204" pitchFamily="34" charset="0"/>
            </a:endParaRPr>
          </a:p>
          <a:p>
            <a:pPr marL="0" indent="0">
              <a:spcBef>
                <a:spcPts val="0"/>
              </a:spcBef>
              <a:buFont typeface="Arial"/>
              <a:buNone/>
            </a:pPr>
            <a:endParaRPr lang="en-US" sz="140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Font typeface="Arial"/>
              <a:buNone/>
            </a:pPr>
            <a:endParaRPr lang="en-US" sz="1400" b="1">
              <a:solidFill>
                <a:srgbClr val="0070C0"/>
              </a:solidFill>
              <a:latin typeface="Times New Roman"/>
              <a:cs typeface="Times New Roman"/>
            </a:endParaRPr>
          </a:p>
          <a:p>
            <a:endParaRPr lang="en-US">
              <a:solidFill>
                <a:srgbClr val="0070C0"/>
              </a:solidFill>
              <a:ea typeface="Calibri"/>
              <a:cs typeface="Calibri"/>
            </a:endParaRPr>
          </a:p>
        </p:txBody>
      </p:sp>
      <p:sp>
        <p:nvSpPr>
          <p:cNvPr id="9" name="Rectangle 8">
            <a:extLst>
              <a:ext uri="{FF2B5EF4-FFF2-40B4-BE49-F238E27FC236}">
                <a16:creationId xmlns:a16="http://schemas.microsoft.com/office/drawing/2014/main" id="{1E70B63C-EBB5-4D1F-4679-FB48410A0CD7}"/>
              </a:ext>
            </a:extLst>
          </p:cNvPr>
          <p:cNvSpPr/>
          <p:nvPr/>
        </p:nvSpPr>
        <p:spPr>
          <a:xfrm>
            <a:off x="1" y="6160135"/>
            <a:ext cx="9441179" cy="690245"/>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iagram&#10;&#10;Description automatically generated">
            <a:extLst>
              <a:ext uri="{FF2B5EF4-FFF2-40B4-BE49-F238E27FC236}">
                <a16:creationId xmlns:a16="http://schemas.microsoft.com/office/drawing/2014/main" id="{EF8C8EC7-97FD-997F-0030-1C39708FC0CC}"/>
              </a:ext>
            </a:extLst>
          </p:cNvPr>
          <p:cNvPicPr>
            <a:picLocks noChangeAspect="1"/>
          </p:cNvPicPr>
          <p:nvPr/>
        </p:nvPicPr>
        <p:blipFill>
          <a:blip r:embed="rId9"/>
          <a:stretch>
            <a:fillRect/>
          </a:stretch>
        </p:blipFill>
        <p:spPr>
          <a:xfrm>
            <a:off x="9441180" y="6228071"/>
            <a:ext cx="2782649" cy="628630"/>
          </a:xfrm>
          <a:prstGeom prst="rect">
            <a:avLst/>
          </a:prstGeom>
        </p:spPr>
      </p:pic>
      <p:pic>
        <p:nvPicPr>
          <p:cNvPr id="5" name="Picture 4">
            <a:extLst>
              <a:ext uri="{FF2B5EF4-FFF2-40B4-BE49-F238E27FC236}">
                <a16:creationId xmlns:a16="http://schemas.microsoft.com/office/drawing/2014/main" id="{436FD1E2-8AA0-D679-C498-B9975139E998}"/>
              </a:ext>
            </a:extLst>
          </p:cNvPr>
          <p:cNvPicPr>
            <a:picLocks noChangeAspect="1"/>
          </p:cNvPicPr>
          <p:nvPr/>
        </p:nvPicPr>
        <p:blipFill>
          <a:blip r:embed="rId10"/>
          <a:stretch>
            <a:fillRect/>
          </a:stretch>
        </p:blipFill>
        <p:spPr>
          <a:xfrm>
            <a:off x="9705745" y="1542726"/>
            <a:ext cx="974348" cy="14630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52DD49F5-5C36-A0B0-CEC9-9CD1AF3957C0}"/>
              </a:ext>
            </a:extLst>
          </p:cNvPr>
          <p:cNvPicPr>
            <a:picLocks noChangeAspect="1"/>
          </p:cNvPicPr>
          <p:nvPr/>
        </p:nvPicPr>
        <p:blipFill>
          <a:blip r:embed="rId11"/>
          <a:stretch>
            <a:fillRect/>
          </a:stretch>
        </p:blipFill>
        <p:spPr>
          <a:xfrm>
            <a:off x="3998499" y="3144643"/>
            <a:ext cx="903182" cy="137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963A6ED2-D3FD-9544-79A5-AF124E83BCFE}"/>
              </a:ext>
            </a:extLst>
          </p:cNvPr>
          <p:cNvPicPr>
            <a:picLocks noChangeAspect="1"/>
          </p:cNvPicPr>
          <p:nvPr/>
        </p:nvPicPr>
        <p:blipFill>
          <a:blip r:embed="rId12"/>
          <a:stretch>
            <a:fillRect/>
          </a:stretch>
        </p:blipFill>
        <p:spPr>
          <a:xfrm>
            <a:off x="3987640" y="1566230"/>
            <a:ext cx="924900" cy="137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6617D1A6-22E4-2012-45F0-A05375913FBA}"/>
              </a:ext>
            </a:extLst>
          </p:cNvPr>
          <p:cNvPicPr>
            <a:picLocks noChangeAspect="1"/>
          </p:cNvPicPr>
          <p:nvPr/>
        </p:nvPicPr>
        <p:blipFill>
          <a:blip r:embed="rId13"/>
          <a:stretch>
            <a:fillRect/>
          </a:stretch>
        </p:blipFill>
        <p:spPr>
          <a:xfrm>
            <a:off x="9718053" y="4720450"/>
            <a:ext cx="996431" cy="14630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1A664937-0261-5D5E-8A44-4EE1BC8F0D86}"/>
              </a:ext>
            </a:extLst>
          </p:cNvPr>
          <p:cNvPicPr>
            <a:picLocks noChangeAspect="1"/>
          </p:cNvPicPr>
          <p:nvPr/>
        </p:nvPicPr>
        <p:blipFill rotWithShape="1">
          <a:blip r:embed="rId14"/>
          <a:srcRect l="6198" t="2991" r="5448"/>
          <a:stretch/>
        </p:blipFill>
        <p:spPr>
          <a:xfrm>
            <a:off x="3998499" y="4739834"/>
            <a:ext cx="916783" cy="137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1BE0AE9A-8C1D-D0CE-63E4-88E1BE5CC2A1}"/>
              </a:ext>
            </a:extLst>
          </p:cNvPr>
          <p:cNvPicPr>
            <a:picLocks noChangeAspect="1"/>
          </p:cNvPicPr>
          <p:nvPr/>
        </p:nvPicPr>
        <p:blipFill rotWithShape="1">
          <a:blip r:embed="rId15"/>
          <a:srcRect l="7106" t="2401" r="8684" b="2374"/>
          <a:stretch/>
        </p:blipFill>
        <p:spPr>
          <a:xfrm>
            <a:off x="9705745" y="3154478"/>
            <a:ext cx="1005840" cy="14935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0489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61F6-0010-B2AB-9A46-2DA2B0118D18}"/>
              </a:ext>
            </a:extLst>
          </p:cNvPr>
          <p:cNvSpPr>
            <a:spLocks noGrp="1"/>
          </p:cNvSpPr>
          <p:nvPr>
            <p:ph type="title"/>
          </p:nvPr>
        </p:nvSpPr>
        <p:spPr/>
        <p:txBody>
          <a:bodyPr/>
          <a:lstStyle/>
          <a:p>
            <a:r>
              <a:rPr lang="en-US"/>
              <a:t>Child Eligibility Criteria</a:t>
            </a:r>
          </a:p>
        </p:txBody>
      </p:sp>
      <p:sp>
        <p:nvSpPr>
          <p:cNvPr id="3" name="Content Placeholder 2">
            <a:extLst>
              <a:ext uri="{FF2B5EF4-FFF2-40B4-BE49-F238E27FC236}">
                <a16:creationId xmlns:a16="http://schemas.microsoft.com/office/drawing/2014/main" id="{7B3170E4-BEF6-10B1-8EB1-F304062D29A1}"/>
              </a:ext>
            </a:extLst>
          </p:cNvPr>
          <p:cNvSpPr>
            <a:spLocks noGrp="1"/>
          </p:cNvSpPr>
          <p:nvPr>
            <p:ph sz="half" idx="1"/>
          </p:nvPr>
        </p:nvSpPr>
        <p:spPr/>
        <p:txBody>
          <a:bodyPr vert="horz" lIns="91440" tIns="45720" rIns="91440" bIns="45720" rtlCol="0" anchor="t">
            <a:normAutofit lnSpcReduction="10000"/>
          </a:bodyPr>
          <a:lstStyle/>
          <a:p>
            <a:r>
              <a:rPr lang="en-US" sz="2400"/>
              <a:t>Wake </a:t>
            </a:r>
            <a:r>
              <a:rPr lang="en-US" sz="2400" err="1"/>
              <a:t>ThreeSchool</a:t>
            </a:r>
            <a:r>
              <a:rPr lang="en-US" sz="2400"/>
              <a:t> is prioritized for families with low incomes and below the 75% State Median Income and the following priority groups:</a:t>
            </a:r>
          </a:p>
          <a:p>
            <a:pPr lvl="1">
              <a:buFont typeface="Courier New" panose="020B0604020202020204" pitchFamily="34" charset="0"/>
              <a:buChar char="o"/>
            </a:pPr>
            <a:r>
              <a:rPr lang="en-US" sz="2000"/>
              <a:t>Children with documented health or learning issues</a:t>
            </a:r>
            <a:endParaRPr lang="en-US" sz="2000">
              <a:ea typeface="Calibri"/>
              <a:cs typeface="Calibri"/>
            </a:endParaRPr>
          </a:p>
          <a:p>
            <a:pPr lvl="1">
              <a:buFont typeface="Courier New" panose="020B0604020202020204" pitchFamily="34" charset="0"/>
              <a:buChar char="o"/>
            </a:pPr>
            <a:r>
              <a:rPr lang="en-US"/>
              <a:t>Children</a:t>
            </a:r>
            <a:r>
              <a:rPr lang="en-US" sz="2400"/>
              <a:t> with Individualized Education Programs (IEPs)</a:t>
            </a:r>
            <a:endParaRPr lang="en-US" sz="2000"/>
          </a:p>
          <a:p>
            <a:pPr lvl="1">
              <a:buFont typeface="Courier New" panose="020B0604020202020204" pitchFamily="34" charset="0"/>
              <a:buChar char="o"/>
            </a:pPr>
            <a:r>
              <a:rPr lang="en-US" sz="2400"/>
              <a:t>Children that speak a language other than English at </a:t>
            </a:r>
            <a:r>
              <a:rPr lang="en-US"/>
              <a:t>home</a:t>
            </a:r>
            <a:endParaRPr lang="en-US">
              <a:ea typeface="Calibri"/>
              <a:cs typeface="Calibri"/>
            </a:endParaRPr>
          </a:p>
          <a:p>
            <a:pPr lvl="1">
              <a:buFont typeface="Courier New" panose="020B0604020202020204" pitchFamily="34" charset="0"/>
              <a:buChar char="o"/>
            </a:pPr>
            <a:r>
              <a:rPr lang="en-US"/>
              <a:t>Children</a:t>
            </a:r>
            <a:r>
              <a:rPr lang="en-US" sz="2400"/>
              <a:t> with parents/guardians who are active-duty members of the armed forces</a:t>
            </a:r>
            <a:endParaRPr lang="en-US" sz="2400">
              <a:ea typeface="Calibri"/>
              <a:cs typeface="Calibri"/>
            </a:endParaRPr>
          </a:p>
          <a:p>
            <a:endParaRPr lang="en-US" sz="2400">
              <a:ea typeface="Calibri"/>
              <a:cs typeface="Calibri"/>
            </a:endParaRPr>
          </a:p>
          <a:p>
            <a:endParaRPr lang="en-US"/>
          </a:p>
        </p:txBody>
      </p:sp>
      <p:pic>
        <p:nvPicPr>
          <p:cNvPr id="6" name="Picture 5">
            <a:extLst>
              <a:ext uri="{FF2B5EF4-FFF2-40B4-BE49-F238E27FC236}">
                <a16:creationId xmlns:a16="http://schemas.microsoft.com/office/drawing/2014/main" id="{99836A65-27B7-F494-5023-DB42C84407E4}"/>
              </a:ext>
            </a:extLst>
          </p:cNvPr>
          <p:cNvPicPr>
            <a:picLocks noChangeAspect="1"/>
          </p:cNvPicPr>
          <p:nvPr/>
        </p:nvPicPr>
        <p:blipFill>
          <a:blip r:embed="rId2"/>
          <a:stretch>
            <a:fillRect/>
          </a:stretch>
        </p:blipFill>
        <p:spPr>
          <a:xfrm>
            <a:off x="9443522" y="6309313"/>
            <a:ext cx="2748478" cy="548688"/>
          </a:xfrm>
          <a:prstGeom prst="rect">
            <a:avLst/>
          </a:prstGeom>
        </p:spPr>
      </p:pic>
      <p:pic>
        <p:nvPicPr>
          <p:cNvPr id="12" name="Content Placeholder 11" descr="A screenshot of a computer&#10;&#10;Description automatically generated">
            <a:extLst>
              <a:ext uri="{FF2B5EF4-FFF2-40B4-BE49-F238E27FC236}">
                <a16:creationId xmlns:a16="http://schemas.microsoft.com/office/drawing/2014/main" id="{255BFE9C-C643-14E5-BCB6-002A61A5343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60543"/>
            <a:ext cx="5181600" cy="3481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8B8BA62A-0424-EBFD-69D5-C0C3BAC328D2}"/>
              </a:ext>
            </a:extLst>
          </p:cNvPr>
          <p:cNvPicPr>
            <a:picLocks noChangeAspect="1"/>
          </p:cNvPicPr>
          <p:nvPr/>
        </p:nvPicPr>
        <p:blipFill>
          <a:blip r:embed="rId4"/>
          <a:stretch>
            <a:fillRect/>
          </a:stretch>
        </p:blipFill>
        <p:spPr>
          <a:xfrm>
            <a:off x="0" y="6229020"/>
            <a:ext cx="9443522" cy="682811"/>
          </a:xfrm>
          <a:prstGeom prst="rect">
            <a:avLst/>
          </a:prstGeom>
        </p:spPr>
      </p:pic>
      <p:pic>
        <p:nvPicPr>
          <p:cNvPr id="5" name="Picture 4">
            <a:extLst>
              <a:ext uri="{FF2B5EF4-FFF2-40B4-BE49-F238E27FC236}">
                <a16:creationId xmlns:a16="http://schemas.microsoft.com/office/drawing/2014/main" id="{AF83D379-73FB-E838-F92C-2781480684B7}"/>
              </a:ext>
            </a:extLst>
          </p:cNvPr>
          <p:cNvPicPr>
            <a:picLocks noChangeAspect="1"/>
          </p:cNvPicPr>
          <p:nvPr/>
        </p:nvPicPr>
        <p:blipFill>
          <a:blip r:embed="rId5"/>
          <a:stretch>
            <a:fillRect/>
          </a:stretch>
        </p:blipFill>
        <p:spPr>
          <a:xfrm>
            <a:off x="10394638" y="0"/>
            <a:ext cx="1560711" cy="1853345"/>
          </a:xfrm>
          <a:prstGeom prst="rect">
            <a:avLst/>
          </a:prstGeom>
        </p:spPr>
      </p:pic>
    </p:spTree>
    <p:extLst>
      <p:ext uri="{BB962C8B-B14F-4D97-AF65-F5344CB8AC3E}">
        <p14:creationId xmlns:p14="http://schemas.microsoft.com/office/powerpoint/2010/main" val="1072469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B614-327F-E3B8-B079-256F0B930D43}"/>
              </a:ext>
            </a:extLst>
          </p:cNvPr>
          <p:cNvSpPr>
            <a:spLocks noGrp="1"/>
          </p:cNvSpPr>
          <p:nvPr>
            <p:ph type="title"/>
          </p:nvPr>
        </p:nvSpPr>
        <p:spPr/>
        <p:txBody>
          <a:bodyPr>
            <a:normAutofit fontScale="90000"/>
          </a:bodyPr>
          <a:lstStyle/>
          <a:p>
            <a:r>
              <a:rPr lang="en-US" sz="4000">
                <a:latin typeface="Calibri" panose="020F0502020204030204" pitchFamily="34" charset="0"/>
                <a:cs typeface="Calibri" panose="020F0502020204030204" pitchFamily="34" charset="0"/>
              </a:rPr>
              <a:t>Documentation needed to complete an application </a:t>
            </a:r>
            <a:br>
              <a:rPr lang="en-US"/>
            </a:br>
            <a:endParaRPr lang="en-US"/>
          </a:p>
        </p:txBody>
      </p:sp>
      <p:pic>
        <p:nvPicPr>
          <p:cNvPr id="8" name="Content Placeholder 7" descr="A form with text and a questionnaire&#10;&#10;Description automatically generated with medium confidence">
            <a:extLst>
              <a:ext uri="{FF2B5EF4-FFF2-40B4-BE49-F238E27FC236}">
                <a16:creationId xmlns:a16="http://schemas.microsoft.com/office/drawing/2014/main" id="{DB5A65A0-2565-6F79-2037-E08141011A2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380" t="1587" b="2357"/>
          <a:stretch/>
        </p:blipFill>
        <p:spPr>
          <a:xfrm>
            <a:off x="3831218" y="1225519"/>
            <a:ext cx="3934101" cy="4897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479BDD94-0C09-9D11-4D5C-0E8C4BA5304D}"/>
              </a:ext>
            </a:extLst>
          </p:cNvPr>
          <p:cNvPicPr>
            <a:picLocks noChangeAspect="1"/>
          </p:cNvPicPr>
          <p:nvPr/>
        </p:nvPicPr>
        <p:blipFill>
          <a:blip r:embed="rId3"/>
          <a:stretch>
            <a:fillRect/>
          </a:stretch>
        </p:blipFill>
        <p:spPr>
          <a:xfrm>
            <a:off x="-101476" y="6307049"/>
            <a:ext cx="9443522" cy="548688"/>
          </a:xfrm>
          <a:prstGeom prst="rect">
            <a:avLst/>
          </a:prstGeom>
        </p:spPr>
      </p:pic>
      <p:pic>
        <p:nvPicPr>
          <p:cNvPr id="4" name="Picture 3">
            <a:extLst>
              <a:ext uri="{FF2B5EF4-FFF2-40B4-BE49-F238E27FC236}">
                <a16:creationId xmlns:a16="http://schemas.microsoft.com/office/drawing/2014/main" id="{E402F004-6D43-4002-C90F-2C71A72C6F15}"/>
              </a:ext>
            </a:extLst>
          </p:cNvPr>
          <p:cNvPicPr>
            <a:picLocks noChangeAspect="1"/>
          </p:cNvPicPr>
          <p:nvPr/>
        </p:nvPicPr>
        <p:blipFill>
          <a:blip r:embed="rId4"/>
          <a:stretch>
            <a:fillRect/>
          </a:stretch>
        </p:blipFill>
        <p:spPr>
          <a:xfrm>
            <a:off x="9342046" y="6309312"/>
            <a:ext cx="2749534" cy="548688"/>
          </a:xfrm>
          <a:prstGeom prst="rect">
            <a:avLst/>
          </a:prstGeom>
        </p:spPr>
      </p:pic>
      <p:pic>
        <p:nvPicPr>
          <p:cNvPr id="5" name="Picture 4">
            <a:extLst>
              <a:ext uri="{FF2B5EF4-FFF2-40B4-BE49-F238E27FC236}">
                <a16:creationId xmlns:a16="http://schemas.microsoft.com/office/drawing/2014/main" id="{92F7C756-C33B-FDD4-7D74-BB913CA6DB84}"/>
              </a:ext>
            </a:extLst>
          </p:cNvPr>
          <p:cNvPicPr>
            <a:picLocks noChangeAspect="1"/>
          </p:cNvPicPr>
          <p:nvPr/>
        </p:nvPicPr>
        <p:blipFill>
          <a:blip r:embed="rId5"/>
          <a:stretch>
            <a:fillRect/>
          </a:stretch>
        </p:blipFill>
        <p:spPr>
          <a:xfrm>
            <a:off x="10458013" y="-119653"/>
            <a:ext cx="1560711" cy="1853345"/>
          </a:xfrm>
          <a:prstGeom prst="rect">
            <a:avLst/>
          </a:prstGeom>
        </p:spPr>
      </p:pic>
    </p:spTree>
    <p:extLst>
      <p:ext uri="{BB962C8B-B14F-4D97-AF65-F5344CB8AC3E}">
        <p14:creationId xmlns:p14="http://schemas.microsoft.com/office/powerpoint/2010/main" val="4113309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98091-AC1F-56DA-0B2E-8191263A3284}"/>
              </a:ext>
            </a:extLst>
          </p:cNvPr>
          <p:cNvSpPr>
            <a:spLocks noGrp="1"/>
          </p:cNvSpPr>
          <p:nvPr>
            <p:ph type="title"/>
          </p:nvPr>
        </p:nvSpPr>
        <p:spPr/>
        <p:txBody>
          <a:bodyPr>
            <a:normAutofit/>
          </a:bodyPr>
          <a:lstStyle/>
          <a:p>
            <a:r>
              <a:rPr lang="en-US" sz="4000">
                <a:latin typeface="Calibri" panose="020F0502020204030204" pitchFamily="34" charset="0"/>
                <a:cs typeface="Calibri" panose="020F0502020204030204" pitchFamily="34" charset="0"/>
              </a:rPr>
              <a:t>Transportation and Resources</a:t>
            </a:r>
          </a:p>
        </p:txBody>
      </p:sp>
      <p:sp>
        <p:nvSpPr>
          <p:cNvPr id="6" name="Content Placeholder 5">
            <a:extLst>
              <a:ext uri="{FF2B5EF4-FFF2-40B4-BE49-F238E27FC236}">
                <a16:creationId xmlns:a16="http://schemas.microsoft.com/office/drawing/2014/main" id="{9332C1CA-EBA7-E693-C481-E845D744080C}"/>
              </a:ext>
            </a:extLst>
          </p:cNvPr>
          <p:cNvSpPr>
            <a:spLocks noGrp="1"/>
          </p:cNvSpPr>
          <p:nvPr>
            <p:ph sz="half" idx="1"/>
          </p:nvPr>
        </p:nvSpPr>
        <p:spPr/>
        <p:txBody>
          <a:bodyPr vert="horz" lIns="91440" tIns="45720" rIns="91440" bIns="45720" rtlCol="0" anchor="t">
            <a:normAutofit fontScale="25000" lnSpcReduction="20000"/>
          </a:bodyPr>
          <a:lstStyle/>
          <a:p>
            <a:pPr marL="0" indent="0">
              <a:buNone/>
            </a:pPr>
            <a:endParaRPr lang="en-US" sz="4000">
              <a:latin typeface="Arial"/>
              <a:cs typeface="Arial"/>
            </a:endParaRPr>
          </a:p>
          <a:p>
            <a:r>
              <a:rPr lang="en-US" sz="7200">
                <a:latin typeface="Arial"/>
                <a:cs typeface="Arial"/>
              </a:rPr>
              <a:t>GoWake Access, which is housed within WCHHS.   They have a door-to-door service however, you have to call in advance to reserve a ride each day. </a:t>
            </a:r>
          </a:p>
          <a:p>
            <a:r>
              <a:rPr lang="en-US" sz="7200">
                <a:latin typeface="Arial"/>
                <a:cs typeface="Arial"/>
              </a:rPr>
              <a:t>It's first come-first serve.  GoWake Access provides door-to-door, shared-ride transportation service to those who are age 60 or older, disabled, need work-related transportation, reside in rural service zones of Wake County, or participate in a sponsored eligible service (Medicaid, Public Health, Work First)</a:t>
            </a:r>
            <a:endParaRPr lang="en-US" sz="7200">
              <a:cs typeface="Calibri"/>
            </a:endParaRPr>
          </a:p>
          <a:p>
            <a:r>
              <a:rPr lang="en-US" sz="7200">
                <a:solidFill>
                  <a:srgbClr val="0097A7"/>
                </a:solidFill>
                <a:latin typeface="Arial"/>
                <a:cs typeface="Arial"/>
                <a:hlinkClick r:id="rId2"/>
              </a:rPr>
              <a:t>https://www.wake.gov/departments-government/health-human-services/programs-assistance/gowake-access-transportation</a:t>
            </a:r>
            <a:r>
              <a:rPr lang="en-US" sz="7200">
                <a:latin typeface="Arial"/>
                <a:cs typeface="Arial"/>
              </a:rPr>
              <a:t>.  </a:t>
            </a:r>
          </a:p>
          <a:p>
            <a:pPr marL="0" indent="0" algn="ctr">
              <a:buNone/>
            </a:pPr>
            <a:br>
              <a:rPr lang="en-US"/>
            </a:br>
            <a:br>
              <a:rPr lang="en-US"/>
            </a:br>
            <a:endParaRPr lang="en-US">
              <a:cs typeface="Calibri" panose="020F0502020204030204"/>
            </a:endParaRPr>
          </a:p>
        </p:txBody>
      </p:sp>
      <p:sp>
        <p:nvSpPr>
          <p:cNvPr id="4" name="Content Placeholder 3">
            <a:extLst>
              <a:ext uri="{FF2B5EF4-FFF2-40B4-BE49-F238E27FC236}">
                <a16:creationId xmlns:a16="http://schemas.microsoft.com/office/drawing/2014/main" id="{464F66BA-AAC6-A0EE-C71D-66C74A0D280C}"/>
              </a:ext>
            </a:extLst>
          </p:cNvPr>
          <p:cNvSpPr>
            <a:spLocks noGrp="1"/>
          </p:cNvSpPr>
          <p:nvPr>
            <p:ph sz="half" idx="2"/>
          </p:nvPr>
        </p:nvSpPr>
        <p:spPr/>
        <p:txBody>
          <a:bodyPr>
            <a:normAutofit fontScale="25000" lnSpcReduction="20000"/>
          </a:bodyPr>
          <a:lstStyle/>
          <a:p>
            <a:r>
              <a:rPr lang="en-US" sz="7200" err="1"/>
              <a:t>GoWake</a:t>
            </a:r>
            <a:r>
              <a:rPr lang="en-US" sz="7200"/>
              <a:t> Access Call Center (919)-212-7005 - to reserve a trip</a:t>
            </a:r>
          </a:p>
          <a:p>
            <a:r>
              <a:rPr lang="en-US" sz="7200"/>
              <a:t> </a:t>
            </a:r>
            <a:r>
              <a:rPr lang="en-US" sz="7200" err="1"/>
              <a:t>GoRaleigh</a:t>
            </a:r>
            <a:r>
              <a:rPr lang="en-US" sz="7200"/>
              <a:t> Access is similar, and their eligibility requirements are listed on their website</a:t>
            </a:r>
          </a:p>
          <a:p>
            <a:r>
              <a:rPr lang="en-US" sz="7200"/>
              <a:t>https://raleighnc.gov/go-raleigh-access</a:t>
            </a:r>
          </a:p>
          <a:p>
            <a:r>
              <a:rPr lang="en-US" sz="7200"/>
              <a:t>Call Center (919) 996-3459 – to reserve a trip</a:t>
            </a:r>
          </a:p>
          <a:p>
            <a:endParaRPr lang="en-US" sz="7200"/>
          </a:p>
          <a:p>
            <a:r>
              <a:rPr lang="en-US" sz="7200"/>
              <a:t>Turner Pride</a:t>
            </a:r>
          </a:p>
          <a:p>
            <a:r>
              <a:rPr lang="en-US" sz="7200"/>
              <a:t>turner.pride@wakegov.com</a:t>
            </a:r>
          </a:p>
          <a:p>
            <a:r>
              <a:rPr lang="en-US" sz="7200"/>
              <a:t>919.856.6614 office | 984.301.2186 cell</a:t>
            </a:r>
          </a:p>
          <a:p>
            <a:endParaRPr lang="en-US"/>
          </a:p>
        </p:txBody>
      </p:sp>
      <p:pic>
        <p:nvPicPr>
          <p:cNvPr id="3" name="Picture 2">
            <a:extLst>
              <a:ext uri="{FF2B5EF4-FFF2-40B4-BE49-F238E27FC236}">
                <a16:creationId xmlns:a16="http://schemas.microsoft.com/office/drawing/2014/main" id="{EC4A57FE-1D47-BF03-C0FF-1299C93D6834}"/>
              </a:ext>
            </a:extLst>
          </p:cNvPr>
          <p:cNvPicPr>
            <a:picLocks noChangeAspect="1"/>
          </p:cNvPicPr>
          <p:nvPr/>
        </p:nvPicPr>
        <p:blipFill>
          <a:blip r:embed="rId3"/>
          <a:stretch>
            <a:fillRect/>
          </a:stretch>
        </p:blipFill>
        <p:spPr>
          <a:xfrm>
            <a:off x="9459700" y="6194918"/>
            <a:ext cx="2651990" cy="640135"/>
          </a:xfrm>
          <a:prstGeom prst="rect">
            <a:avLst/>
          </a:prstGeom>
        </p:spPr>
      </p:pic>
      <p:pic>
        <p:nvPicPr>
          <p:cNvPr id="7" name="Picture 6">
            <a:extLst>
              <a:ext uri="{FF2B5EF4-FFF2-40B4-BE49-F238E27FC236}">
                <a16:creationId xmlns:a16="http://schemas.microsoft.com/office/drawing/2014/main" id="{9A56ED15-26D2-5545-4521-D85F4C5C6AEA}"/>
              </a:ext>
            </a:extLst>
          </p:cNvPr>
          <p:cNvPicPr>
            <a:picLocks noChangeAspect="1"/>
          </p:cNvPicPr>
          <p:nvPr/>
        </p:nvPicPr>
        <p:blipFill>
          <a:blip r:embed="rId4"/>
          <a:stretch>
            <a:fillRect/>
          </a:stretch>
        </p:blipFill>
        <p:spPr>
          <a:xfrm>
            <a:off x="9093908" y="4677096"/>
            <a:ext cx="3017782" cy="1390008"/>
          </a:xfrm>
          <a:prstGeom prst="rect">
            <a:avLst/>
          </a:prstGeom>
        </p:spPr>
      </p:pic>
      <p:pic>
        <p:nvPicPr>
          <p:cNvPr id="8" name="Picture 7">
            <a:extLst>
              <a:ext uri="{FF2B5EF4-FFF2-40B4-BE49-F238E27FC236}">
                <a16:creationId xmlns:a16="http://schemas.microsoft.com/office/drawing/2014/main" id="{D6432AE5-F927-67DE-1349-B970DB6E7B02}"/>
              </a:ext>
            </a:extLst>
          </p:cNvPr>
          <p:cNvPicPr>
            <a:picLocks noChangeAspect="1"/>
          </p:cNvPicPr>
          <p:nvPr/>
        </p:nvPicPr>
        <p:blipFill>
          <a:blip r:embed="rId5"/>
          <a:stretch>
            <a:fillRect/>
          </a:stretch>
        </p:blipFill>
        <p:spPr>
          <a:xfrm>
            <a:off x="0" y="6201708"/>
            <a:ext cx="9443522" cy="682811"/>
          </a:xfrm>
          <a:prstGeom prst="rect">
            <a:avLst/>
          </a:prstGeom>
        </p:spPr>
      </p:pic>
    </p:spTree>
    <p:extLst>
      <p:ext uri="{BB962C8B-B14F-4D97-AF65-F5344CB8AC3E}">
        <p14:creationId xmlns:p14="http://schemas.microsoft.com/office/powerpoint/2010/main" val="302092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4714-ECEE-F512-78A0-4CEE424F5B01}"/>
              </a:ext>
            </a:extLst>
          </p:cNvPr>
          <p:cNvSpPr>
            <a:spLocks noGrp="1"/>
          </p:cNvSpPr>
          <p:nvPr>
            <p:ph type="title"/>
          </p:nvPr>
        </p:nvSpPr>
        <p:spPr>
          <a:xfrm>
            <a:off x="2066925" y="133425"/>
            <a:ext cx="10515600" cy="1325563"/>
          </a:xfrm>
        </p:spPr>
        <p:txBody>
          <a:bodyPr>
            <a:normAutofit/>
          </a:bodyPr>
          <a:lstStyle/>
          <a:p>
            <a:r>
              <a:rPr lang="en-US" sz="3200" b="1">
                <a:latin typeface="Arial"/>
                <a:cs typeface="Arial"/>
              </a:rPr>
              <a:t>Childcare resources in Wake County</a:t>
            </a:r>
            <a:endParaRPr lang="en-US" sz="3200"/>
          </a:p>
        </p:txBody>
      </p:sp>
      <p:sp>
        <p:nvSpPr>
          <p:cNvPr id="3" name="Content Placeholder 2">
            <a:extLst>
              <a:ext uri="{FF2B5EF4-FFF2-40B4-BE49-F238E27FC236}">
                <a16:creationId xmlns:a16="http://schemas.microsoft.com/office/drawing/2014/main" id="{C0FCB6CC-4768-C3DA-7EBF-7C73572F5026}"/>
              </a:ext>
            </a:extLst>
          </p:cNvPr>
          <p:cNvSpPr>
            <a:spLocks noGrp="1"/>
          </p:cNvSpPr>
          <p:nvPr>
            <p:ph sz="half" idx="1"/>
          </p:nvPr>
        </p:nvSpPr>
        <p:spPr>
          <a:xfrm>
            <a:off x="838200" y="2647949"/>
            <a:ext cx="5181600" cy="3529013"/>
          </a:xfrm>
        </p:spPr>
        <p:txBody>
          <a:bodyPr vert="horz" lIns="91440" tIns="45720" rIns="91440" bIns="45720" rtlCol="0" anchor="t">
            <a:normAutofit/>
          </a:bodyPr>
          <a:lstStyle/>
          <a:p>
            <a:pPr marL="0" indent="0">
              <a:buNone/>
            </a:pPr>
            <a:r>
              <a:rPr lang="en-US" sz="1800" b="1">
                <a:latin typeface="Arial"/>
                <a:cs typeface="Arial"/>
              </a:rPr>
              <a:t>Child Care Service Association</a:t>
            </a:r>
            <a:r>
              <a:rPr lang="en-US" sz="1800">
                <a:cs typeface="Calibri" panose="020F0502020204030204"/>
              </a:rPr>
              <a:t> </a:t>
            </a:r>
            <a:endParaRPr lang="en-US" sz="1800" b="1">
              <a:latin typeface="Arial"/>
              <a:cs typeface="Arial"/>
            </a:endParaRPr>
          </a:p>
          <a:p>
            <a:r>
              <a:rPr lang="en-US" sz="1800">
                <a:latin typeface="Arial"/>
                <a:cs typeface="Arial"/>
              </a:rPr>
              <a:t>CCSA helps families find childcare and assistance with the cost for those who qualify.</a:t>
            </a:r>
            <a:endParaRPr lang="en-US" sz="1800">
              <a:cs typeface="Calibri"/>
            </a:endParaRPr>
          </a:p>
          <a:p>
            <a:r>
              <a:rPr lang="en-US" sz="1800">
                <a:latin typeface="Arial"/>
                <a:cs typeface="Arial"/>
              </a:rPr>
              <a:t>Their website</a:t>
            </a:r>
            <a:r>
              <a:rPr lang="en-US" sz="1800">
                <a:latin typeface="Arial"/>
                <a:cs typeface="Arial"/>
                <a:hlinkClick r:id="rId3"/>
              </a:rPr>
              <a:t> </a:t>
            </a:r>
            <a:r>
              <a:rPr lang="en-US" sz="1800">
                <a:solidFill>
                  <a:srgbClr val="0097A7"/>
                </a:solidFill>
                <a:latin typeface="Arial"/>
                <a:cs typeface="Arial"/>
                <a:hlinkClick r:id="rId3"/>
              </a:rPr>
              <a:t>https://www.childcareservices.org/families/</a:t>
            </a:r>
            <a:endParaRPr lang="en-US" sz="1800">
              <a:cs typeface="Calibri"/>
            </a:endParaRPr>
          </a:p>
          <a:p>
            <a:r>
              <a:rPr lang="en-US" sz="1800">
                <a:latin typeface="Arial"/>
                <a:cs typeface="Arial"/>
              </a:rPr>
              <a:t> Phone number: 1-888-6000-1685</a:t>
            </a:r>
            <a:endParaRPr lang="en-US" sz="1800">
              <a:cs typeface="Calibri"/>
            </a:endParaRPr>
          </a:p>
          <a:p>
            <a:r>
              <a:rPr lang="en-US" sz="1800">
                <a:latin typeface="Arial"/>
                <a:cs typeface="Arial"/>
              </a:rPr>
              <a:t>Website: </a:t>
            </a:r>
            <a:r>
              <a:rPr lang="en-US" sz="1800">
                <a:latin typeface="Arial"/>
                <a:cs typeface="Arial"/>
                <a:hlinkClick r:id="rId4"/>
              </a:rPr>
              <a:t>https://www.childcareservices.org/</a:t>
            </a:r>
            <a:endParaRPr lang="en-US" sz="1800">
              <a:latin typeface="Calibri" panose="020F0502020204030204"/>
              <a:cs typeface="Calibri"/>
            </a:endParaRPr>
          </a:p>
          <a:p>
            <a:pPr marL="0" indent="0">
              <a:buNone/>
            </a:pPr>
            <a:endParaRPr lang="en-US" sz="1800">
              <a:latin typeface="Arial"/>
              <a:cs typeface="Arial"/>
            </a:endParaRPr>
          </a:p>
          <a:p>
            <a:endParaRPr lang="en-US" sz="1800">
              <a:cs typeface="Calibri"/>
            </a:endParaRPr>
          </a:p>
        </p:txBody>
      </p:sp>
      <p:sp>
        <p:nvSpPr>
          <p:cNvPr id="9" name="Content Placeholder 8">
            <a:extLst>
              <a:ext uri="{FF2B5EF4-FFF2-40B4-BE49-F238E27FC236}">
                <a16:creationId xmlns:a16="http://schemas.microsoft.com/office/drawing/2014/main" id="{56153566-B957-6683-E8D6-C7006557BB36}"/>
              </a:ext>
            </a:extLst>
          </p:cNvPr>
          <p:cNvSpPr>
            <a:spLocks noGrp="1"/>
          </p:cNvSpPr>
          <p:nvPr>
            <p:ph sz="half" idx="2"/>
          </p:nvPr>
        </p:nvSpPr>
        <p:spPr>
          <a:xfrm>
            <a:off x="6172200" y="2647949"/>
            <a:ext cx="5181600" cy="3529014"/>
          </a:xfrm>
        </p:spPr>
        <p:txBody>
          <a:bodyPr>
            <a:normAutofit/>
          </a:bodyPr>
          <a:lstStyle/>
          <a:p>
            <a:pPr marL="0" indent="0">
              <a:buNone/>
            </a:pPr>
            <a:r>
              <a:rPr lang="en-US" sz="1800" b="1">
                <a:latin typeface="Arial" panose="020B0604020202020204" pitchFamily="34" charset="0"/>
                <a:cs typeface="Arial" panose="020B0604020202020204" pitchFamily="34" charset="0"/>
              </a:rPr>
              <a:t>Wake County Human Services</a:t>
            </a:r>
          </a:p>
          <a:p>
            <a:r>
              <a:rPr lang="en-US" sz="1800">
                <a:latin typeface="Arial" panose="020B0604020202020204" pitchFamily="34" charset="0"/>
                <a:cs typeface="Arial" panose="020B0604020202020204" pitchFamily="34" charset="0"/>
              </a:rPr>
              <a:t>Wake County Human Services assist families with applying for childcare vouchers assistance with finding quality child care.</a:t>
            </a:r>
          </a:p>
          <a:p>
            <a:r>
              <a:rPr lang="en-US" sz="1800">
                <a:latin typeface="Arial" panose="020B0604020202020204" pitchFamily="34" charset="0"/>
                <a:cs typeface="Arial" panose="020B0604020202020204" pitchFamily="34" charset="0"/>
              </a:rPr>
              <a:t>Phone Number: 919-212-7000 or 919-212-9285</a:t>
            </a:r>
          </a:p>
          <a:p>
            <a:r>
              <a:rPr lang="en-US" sz="1800">
                <a:latin typeface="Arial" panose="020B0604020202020204" pitchFamily="34" charset="0"/>
                <a:cs typeface="Arial" panose="020B0604020202020204" pitchFamily="34" charset="0"/>
              </a:rPr>
              <a:t>Website: https://www.wake.gov/departments-government/health-human-services</a:t>
            </a:r>
          </a:p>
          <a:p>
            <a:endParaRPr lang="en-US"/>
          </a:p>
        </p:txBody>
      </p:sp>
      <p:pic>
        <p:nvPicPr>
          <p:cNvPr id="4" name="Picture 3">
            <a:extLst>
              <a:ext uri="{FF2B5EF4-FFF2-40B4-BE49-F238E27FC236}">
                <a16:creationId xmlns:a16="http://schemas.microsoft.com/office/drawing/2014/main" id="{8A694701-E766-B880-CC20-331B78A14F77}"/>
              </a:ext>
            </a:extLst>
          </p:cNvPr>
          <p:cNvPicPr>
            <a:picLocks noChangeAspect="1"/>
          </p:cNvPicPr>
          <p:nvPr/>
        </p:nvPicPr>
        <p:blipFill>
          <a:blip r:embed="rId5"/>
          <a:stretch>
            <a:fillRect/>
          </a:stretch>
        </p:blipFill>
        <p:spPr>
          <a:xfrm>
            <a:off x="9540010" y="6176963"/>
            <a:ext cx="2651990" cy="640135"/>
          </a:xfrm>
          <a:prstGeom prst="rect">
            <a:avLst/>
          </a:prstGeom>
        </p:spPr>
      </p:pic>
      <p:pic>
        <p:nvPicPr>
          <p:cNvPr id="5" name="Picture 4">
            <a:extLst>
              <a:ext uri="{FF2B5EF4-FFF2-40B4-BE49-F238E27FC236}">
                <a16:creationId xmlns:a16="http://schemas.microsoft.com/office/drawing/2014/main" id="{3E7F6FE3-E2D3-6199-53CC-04578819B0AF}"/>
              </a:ext>
            </a:extLst>
          </p:cNvPr>
          <p:cNvPicPr>
            <a:picLocks noChangeAspect="1"/>
          </p:cNvPicPr>
          <p:nvPr/>
        </p:nvPicPr>
        <p:blipFill>
          <a:blip r:embed="rId6"/>
          <a:stretch>
            <a:fillRect/>
          </a:stretch>
        </p:blipFill>
        <p:spPr>
          <a:xfrm>
            <a:off x="0" y="6311900"/>
            <a:ext cx="9443522" cy="548688"/>
          </a:xfrm>
          <a:prstGeom prst="rect">
            <a:avLst/>
          </a:prstGeom>
        </p:spPr>
      </p:pic>
      <p:sp>
        <p:nvSpPr>
          <p:cNvPr id="6" name="TextBox 5">
            <a:extLst>
              <a:ext uri="{FF2B5EF4-FFF2-40B4-BE49-F238E27FC236}">
                <a16:creationId xmlns:a16="http://schemas.microsoft.com/office/drawing/2014/main" id="{12CF64D7-74E4-E541-AD41-EFE6772941A7}"/>
              </a:ext>
            </a:extLst>
          </p:cNvPr>
          <p:cNvSpPr txBox="1"/>
          <p:nvPr/>
        </p:nvSpPr>
        <p:spPr>
          <a:xfrm>
            <a:off x="1057132" y="1135823"/>
            <a:ext cx="109746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Provider's, please encourage families to apply to these additional resources if wrap around care is needed in addition to providing them with the 6.5-hour Wake </a:t>
            </a:r>
            <a:r>
              <a:rPr lang="en-US" err="1">
                <a:cs typeface="Calibri"/>
              </a:rPr>
              <a:t>ThreeSchool</a:t>
            </a:r>
            <a:r>
              <a:rPr lang="en-US">
                <a:cs typeface="Calibri"/>
              </a:rPr>
              <a:t> School day. </a:t>
            </a:r>
            <a:endParaRPr lang="en-US"/>
          </a:p>
        </p:txBody>
      </p:sp>
      <p:pic>
        <p:nvPicPr>
          <p:cNvPr id="7" name="Picture 6">
            <a:extLst>
              <a:ext uri="{FF2B5EF4-FFF2-40B4-BE49-F238E27FC236}">
                <a16:creationId xmlns:a16="http://schemas.microsoft.com/office/drawing/2014/main" id="{5A8DFD37-CB49-BBAE-49A5-4DC3CB4DCDA5}"/>
              </a:ext>
            </a:extLst>
          </p:cNvPr>
          <p:cNvPicPr>
            <a:picLocks noChangeAspect="1"/>
          </p:cNvPicPr>
          <p:nvPr/>
        </p:nvPicPr>
        <p:blipFill>
          <a:blip r:embed="rId7"/>
          <a:stretch>
            <a:fillRect/>
          </a:stretch>
        </p:blipFill>
        <p:spPr>
          <a:xfrm>
            <a:off x="2293421" y="2120168"/>
            <a:ext cx="1280271" cy="384081"/>
          </a:xfrm>
          <a:prstGeom prst="rect">
            <a:avLst/>
          </a:prstGeom>
        </p:spPr>
      </p:pic>
      <p:pic>
        <p:nvPicPr>
          <p:cNvPr id="8" name="Picture 7">
            <a:extLst>
              <a:ext uri="{FF2B5EF4-FFF2-40B4-BE49-F238E27FC236}">
                <a16:creationId xmlns:a16="http://schemas.microsoft.com/office/drawing/2014/main" id="{140447E8-56AD-CE97-7EA3-292F93454B10}"/>
              </a:ext>
            </a:extLst>
          </p:cNvPr>
          <p:cNvPicPr>
            <a:picLocks noChangeAspect="1"/>
          </p:cNvPicPr>
          <p:nvPr/>
        </p:nvPicPr>
        <p:blipFill>
          <a:blip r:embed="rId8"/>
          <a:stretch>
            <a:fillRect/>
          </a:stretch>
        </p:blipFill>
        <p:spPr>
          <a:xfrm>
            <a:off x="8183830" y="1904474"/>
            <a:ext cx="579170" cy="731583"/>
          </a:xfrm>
          <a:prstGeom prst="rect">
            <a:avLst/>
          </a:prstGeom>
        </p:spPr>
      </p:pic>
      <p:pic>
        <p:nvPicPr>
          <p:cNvPr id="10" name="Picture 9">
            <a:extLst>
              <a:ext uri="{FF2B5EF4-FFF2-40B4-BE49-F238E27FC236}">
                <a16:creationId xmlns:a16="http://schemas.microsoft.com/office/drawing/2014/main" id="{1DB82B35-CDBB-181A-C2CA-4F64D70DFFCC}"/>
              </a:ext>
            </a:extLst>
          </p:cNvPr>
          <p:cNvPicPr>
            <a:picLocks noChangeAspect="1"/>
          </p:cNvPicPr>
          <p:nvPr/>
        </p:nvPicPr>
        <p:blipFill>
          <a:blip r:embed="rId9"/>
          <a:stretch>
            <a:fillRect/>
          </a:stretch>
        </p:blipFill>
        <p:spPr>
          <a:xfrm>
            <a:off x="10573444" y="-43230"/>
            <a:ext cx="1560711" cy="1853345"/>
          </a:xfrm>
          <a:prstGeom prst="rect">
            <a:avLst/>
          </a:prstGeom>
        </p:spPr>
      </p:pic>
    </p:spTree>
    <p:extLst>
      <p:ext uri="{BB962C8B-B14F-4D97-AF65-F5344CB8AC3E}">
        <p14:creationId xmlns:p14="http://schemas.microsoft.com/office/powerpoint/2010/main" val="3341281815"/>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7ED8-5C5D-D7C4-3E6F-D75A1012082D}"/>
              </a:ext>
            </a:extLst>
          </p:cNvPr>
          <p:cNvSpPr>
            <a:spLocks noGrp="1"/>
          </p:cNvSpPr>
          <p:nvPr>
            <p:ph type="title"/>
          </p:nvPr>
        </p:nvSpPr>
        <p:spPr/>
        <p:txBody>
          <a:bodyPr/>
          <a:lstStyle/>
          <a:p>
            <a:r>
              <a:rPr lang="en-US"/>
              <a:t>Updated Reimbursement &amp; Classroom Rates</a:t>
            </a:r>
          </a:p>
        </p:txBody>
      </p:sp>
      <p:sp>
        <p:nvSpPr>
          <p:cNvPr id="6" name="Content Placeholder 5">
            <a:extLst>
              <a:ext uri="{FF2B5EF4-FFF2-40B4-BE49-F238E27FC236}">
                <a16:creationId xmlns:a16="http://schemas.microsoft.com/office/drawing/2014/main" id="{1DF57BDB-ADC1-E231-37FC-05CDB0FD55C3}"/>
              </a:ext>
            </a:extLst>
          </p:cNvPr>
          <p:cNvSpPr>
            <a:spLocks noGrp="1"/>
          </p:cNvSpPr>
          <p:nvPr>
            <p:ph sz="half" idx="1"/>
          </p:nvPr>
        </p:nvSpPr>
        <p:spPr>
          <a:xfrm>
            <a:off x="838201" y="1690688"/>
            <a:ext cx="5181600" cy="4351338"/>
          </a:xfrm>
          <a:ln>
            <a:noFill/>
          </a:ln>
        </p:spPr>
        <p:txBody>
          <a:bodyPr/>
          <a:lstStyle/>
          <a:p>
            <a:pPr marL="0" indent="0" algn="ctr">
              <a:buNone/>
            </a:pPr>
            <a:r>
              <a:rPr lang="en-US" b="1"/>
              <a:t>FY2023-2024</a:t>
            </a:r>
          </a:p>
          <a:p>
            <a:pPr marL="0" indent="0">
              <a:buNone/>
            </a:pPr>
            <a:endParaRPr lang="en-US" b="1"/>
          </a:p>
          <a:p>
            <a:pPr marL="0" indent="0">
              <a:buNone/>
            </a:pPr>
            <a:endParaRPr lang="en-US" b="1"/>
          </a:p>
        </p:txBody>
      </p:sp>
      <p:sp>
        <p:nvSpPr>
          <p:cNvPr id="7" name="Content Placeholder 6">
            <a:extLst>
              <a:ext uri="{FF2B5EF4-FFF2-40B4-BE49-F238E27FC236}">
                <a16:creationId xmlns:a16="http://schemas.microsoft.com/office/drawing/2014/main" id="{91917D5D-C109-4FFC-BD38-A8D52644A75C}"/>
              </a:ext>
            </a:extLst>
          </p:cNvPr>
          <p:cNvSpPr>
            <a:spLocks noGrp="1"/>
          </p:cNvSpPr>
          <p:nvPr>
            <p:ph sz="half" idx="2"/>
          </p:nvPr>
        </p:nvSpPr>
        <p:spPr>
          <a:xfrm>
            <a:off x="6172201" y="1690688"/>
            <a:ext cx="5181600" cy="4351338"/>
          </a:xfrm>
          <a:ln>
            <a:noFill/>
          </a:ln>
        </p:spPr>
        <p:txBody>
          <a:bodyPr/>
          <a:lstStyle/>
          <a:p>
            <a:pPr marL="0" indent="0" algn="ctr">
              <a:buNone/>
            </a:pPr>
            <a:r>
              <a:rPr lang="en-US" b="1">
                <a:solidFill>
                  <a:schemeClr val="accent5"/>
                </a:solidFill>
              </a:rPr>
              <a:t>FY2024 – 2025</a:t>
            </a:r>
          </a:p>
        </p:txBody>
      </p:sp>
      <p:pic>
        <p:nvPicPr>
          <p:cNvPr id="3" name="Picture 2">
            <a:extLst>
              <a:ext uri="{FF2B5EF4-FFF2-40B4-BE49-F238E27FC236}">
                <a16:creationId xmlns:a16="http://schemas.microsoft.com/office/drawing/2014/main" id="{D561FE84-25EC-C0F7-BE43-8FC7CF91327F}"/>
              </a:ext>
            </a:extLst>
          </p:cNvPr>
          <p:cNvPicPr>
            <a:picLocks noChangeAspect="1"/>
          </p:cNvPicPr>
          <p:nvPr/>
        </p:nvPicPr>
        <p:blipFill>
          <a:blip r:embed="rId2"/>
          <a:stretch>
            <a:fillRect/>
          </a:stretch>
        </p:blipFill>
        <p:spPr>
          <a:xfrm>
            <a:off x="0" y="6217865"/>
            <a:ext cx="9443522" cy="642723"/>
          </a:xfrm>
          <a:prstGeom prst="rect">
            <a:avLst/>
          </a:prstGeom>
        </p:spPr>
      </p:pic>
      <p:pic>
        <p:nvPicPr>
          <p:cNvPr id="5" name="Picture 4">
            <a:extLst>
              <a:ext uri="{FF2B5EF4-FFF2-40B4-BE49-F238E27FC236}">
                <a16:creationId xmlns:a16="http://schemas.microsoft.com/office/drawing/2014/main" id="{66F2D912-DDCF-E46D-2B84-C827ED80828B}"/>
              </a:ext>
            </a:extLst>
          </p:cNvPr>
          <p:cNvPicPr>
            <a:picLocks noChangeAspect="1"/>
          </p:cNvPicPr>
          <p:nvPr/>
        </p:nvPicPr>
        <p:blipFill>
          <a:blip r:embed="rId3"/>
          <a:stretch>
            <a:fillRect/>
          </a:stretch>
        </p:blipFill>
        <p:spPr>
          <a:xfrm>
            <a:off x="9443522" y="6217865"/>
            <a:ext cx="2748478" cy="640135"/>
          </a:xfrm>
          <a:prstGeom prst="rect">
            <a:avLst/>
          </a:prstGeom>
        </p:spPr>
      </p:pic>
      <p:graphicFrame>
        <p:nvGraphicFramePr>
          <p:cNvPr id="9" name="Table 8">
            <a:extLst>
              <a:ext uri="{FF2B5EF4-FFF2-40B4-BE49-F238E27FC236}">
                <a16:creationId xmlns:a16="http://schemas.microsoft.com/office/drawing/2014/main" id="{3E78F580-574A-C7AA-3F28-CB4143F84F2D}"/>
              </a:ext>
            </a:extLst>
          </p:cNvPr>
          <p:cNvGraphicFramePr>
            <a:graphicFrameLocks noGrp="1"/>
          </p:cNvGraphicFramePr>
          <p:nvPr>
            <p:extLst>
              <p:ext uri="{D42A27DB-BD31-4B8C-83A1-F6EECF244321}">
                <p14:modId xmlns:p14="http://schemas.microsoft.com/office/powerpoint/2010/main" val="742926521"/>
              </p:ext>
            </p:extLst>
          </p:nvPr>
        </p:nvGraphicFramePr>
        <p:xfrm>
          <a:off x="1210902" y="2246843"/>
          <a:ext cx="4436198" cy="2940275"/>
        </p:xfrm>
        <a:graphic>
          <a:graphicData uri="http://schemas.openxmlformats.org/drawingml/2006/table">
            <a:tbl>
              <a:tblPr firstRow="1" bandRow="1">
                <a:tableStyleId>{073A0DAA-6AF3-43AB-8588-CEC1D06C72B9}</a:tableStyleId>
              </a:tblPr>
              <a:tblGrid>
                <a:gridCol w="2218099">
                  <a:extLst>
                    <a:ext uri="{9D8B030D-6E8A-4147-A177-3AD203B41FA5}">
                      <a16:colId xmlns:a16="http://schemas.microsoft.com/office/drawing/2014/main" val="3434066882"/>
                    </a:ext>
                  </a:extLst>
                </a:gridCol>
                <a:gridCol w="2218099">
                  <a:extLst>
                    <a:ext uri="{9D8B030D-6E8A-4147-A177-3AD203B41FA5}">
                      <a16:colId xmlns:a16="http://schemas.microsoft.com/office/drawing/2014/main" val="4090506750"/>
                    </a:ext>
                  </a:extLst>
                </a:gridCol>
              </a:tblGrid>
              <a:tr h="677426">
                <a:tc>
                  <a:txBody>
                    <a:bodyPr/>
                    <a:lstStyle/>
                    <a:p>
                      <a:pPr algn="ctr"/>
                      <a:r>
                        <a:rPr lang="en-US"/>
                        <a:t>Lead Teacher Education Level</a:t>
                      </a:r>
                    </a:p>
                  </a:txBody>
                  <a:tcPr anchor="ctr"/>
                </a:tc>
                <a:tc>
                  <a:txBody>
                    <a:bodyPr/>
                    <a:lstStyle/>
                    <a:p>
                      <a:pPr algn="ctr"/>
                      <a:r>
                        <a:rPr lang="en-US"/>
                        <a:t>Per Slot Reimbursement Rate</a:t>
                      </a:r>
                    </a:p>
                  </a:txBody>
                  <a:tcPr anchor="ctr"/>
                </a:tc>
                <a:extLst>
                  <a:ext uri="{0D108BD9-81ED-4DB2-BD59-A6C34878D82A}">
                    <a16:rowId xmlns:a16="http://schemas.microsoft.com/office/drawing/2014/main" val="3944363720"/>
                  </a:ext>
                </a:extLst>
              </a:tr>
              <a:tr h="799809">
                <a:tc>
                  <a:txBody>
                    <a:bodyPr/>
                    <a:lstStyle/>
                    <a:p>
                      <a:pPr algn="ctr"/>
                      <a:r>
                        <a:rPr lang="en-US"/>
                        <a:t>Fully Qualified: BA/BS in early childhood education/child development or a related field</a:t>
                      </a:r>
                    </a:p>
                  </a:txBody>
                  <a:tcPr anchor="ctr"/>
                </a:tc>
                <a:tc>
                  <a:txBody>
                    <a:bodyPr/>
                    <a:lstStyle/>
                    <a:p>
                      <a:pPr algn="ctr"/>
                      <a:r>
                        <a:rPr lang="en-US"/>
                        <a:t>$1228</a:t>
                      </a:r>
                    </a:p>
                  </a:txBody>
                  <a:tcPr anchor="ctr"/>
                </a:tc>
                <a:extLst>
                  <a:ext uri="{0D108BD9-81ED-4DB2-BD59-A6C34878D82A}">
                    <a16:rowId xmlns:a16="http://schemas.microsoft.com/office/drawing/2014/main" val="3676971499"/>
                  </a:ext>
                </a:extLst>
              </a:tr>
              <a:tr h="799809">
                <a:tc>
                  <a:txBody>
                    <a:bodyPr/>
                    <a:lstStyle/>
                    <a:p>
                      <a:pPr algn="ctr"/>
                      <a:r>
                        <a:rPr lang="en-US"/>
                        <a:t>Long-term Substitute Lead Teacher</a:t>
                      </a:r>
                    </a:p>
                  </a:txBody>
                  <a:tcPr anchor="ctr"/>
                </a:tc>
                <a:tc>
                  <a:txBody>
                    <a:bodyPr/>
                    <a:lstStyle/>
                    <a:p>
                      <a:pPr algn="ctr"/>
                      <a:r>
                        <a:rPr lang="en-US"/>
                        <a:t>$785</a:t>
                      </a:r>
                    </a:p>
                  </a:txBody>
                  <a:tcPr anchor="ctr"/>
                </a:tc>
                <a:extLst>
                  <a:ext uri="{0D108BD9-81ED-4DB2-BD59-A6C34878D82A}">
                    <a16:rowId xmlns:a16="http://schemas.microsoft.com/office/drawing/2014/main" val="1559461264"/>
                  </a:ext>
                </a:extLst>
              </a:tr>
            </a:tbl>
          </a:graphicData>
        </a:graphic>
      </p:graphicFrame>
      <p:graphicFrame>
        <p:nvGraphicFramePr>
          <p:cNvPr id="10" name="Table 9">
            <a:extLst>
              <a:ext uri="{FF2B5EF4-FFF2-40B4-BE49-F238E27FC236}">
                <a16:creationId xmlns:a16="http://schemas.microsoft.com/office/drawing/2014/main" id="{E5204E78-FA10-236D-025B-B62BE7542B4D}"/>
              </a:ext>
            </a:extLst>
          </p:cNvPr>
          <p:cNvGraphicFramePr>
            <a:graphicFrameLocks noGrp="1"/>
          </p:cNvGraphicFramePr>
          <p:nvPr>
            <p:extLst>
              <p:ext uri="{D42A27DB-BD31-4B8C-83A1-F6EECF244321}">
                <p14:modId xmlns:p14="http://schemas.microsoft.com/office/powerpoint/2010/main" val="3093870452"/>
              </p:ext>
            </p:extLst>
          </p:nvPr>
        </p:nvGraphicFramePr>
        <p:xfrm>
          <a:off x="6544902" y="2246843"/>
          <a:ext cx="4436198" cy="3543009"/>
        </p:xfrm>
        <a:graphic>
          <a:graphicData uri="http://schemas.openxmlformats.org/drawingml/2006/table">
            <a:tbl>
              <a:tblPr firstRow="1" bandRow="1">
                <a:tableStyleId>{7DF18680-E054-41AD-8BC1-D1AEF772440D}</a:tableStyleId>
              </a:tblPr>
              <a:tblGrid>
                <a:gridCol w="2689633">
                  <a:extLst>
                    <a:ext uri="{9D8B030D-6E8A-4147-A177-3AD203B41FA5}">
                      <a16:colId xmlns:a16="http://schemas.microsoft.com/office/drawing/2014/main" val="3434066882"/>
                    </a:ext>
                  </a:extLst>
                </a:gridCol>
                <a:gridCol w="1746565">
                  <a:extLst>
                    <a:ext uri="{9D8B030D-6E8A-4147-A177-3AD203B41FA5}">
                      <a16:colId xmlns:a16="http://schemas.microsoft.com/office/drawing/2014/main" val="4090506750"/>
                    </a:ext>
                  </a:extLst>
                </a:gridCol>
              </a:tblGrid>
              <a:tr h="677426">
                <a:tc>
                  <a:txBody>
                    <a:bodyPr/>
                    <a:lstStyle/>
                    <a:p>
                      <a:pPr algn="ctr"/>
                      <a:r>
                        <a:rPr lang="en-US"/>
                        <a:t>Lead Teacher Education Level</a:t>
                      </a:r>
                    </a:p>
                  </a:txBody>
                  <a:tcPr anchor="ctr"/>
                </a:tc>
                <a:tc>
                  <a:txBody>
                    <a:bodyPr/>
                    <a:lstStyle/>
                    <a:p>
                      <a:pPr algn="ctr"/>
                      <a:r>
                        <a:rPr lang="en-US"/>
                        <a:t>Per Slot Reimbursement Rate</a:t>
                      </a:r>
                    </a:p>
                  </a:txBody>
                  <a:tcPr anchor="ctr"/>
                </a:tc>
                <a:extLst>
                  <a:ext uri="{0D108BD9-81ED-4DB2-BD59-A6C34878D82A}">
                    <a16:rowId xmlns:a16="http://schemas.microsoft.com/office/drawing/2014/main" val="3944363720"/>
                  </a:ext>
                </a:extLst>
              </a:tr>
              <a:tr h="799809">
                <a:tc>
                  <a:txBody>
                    <a:bodyPr/>
                    <a:lstStyle/>
                    <a:p>
                      <a:pPr algn="ctr"/>
                      <a:r>
                        <a:rPr lang="en-US"/>
                        <a:t>Fully Qualified: BA/BS in early childhood education/child development or a related field</a:t>
                      </a:r>
                    </a:p>
                    <a:p>
                      <a:pPr algn="l"/>
                      <a:r>
                        <a:rPr lang="en-US" sz="1200"/>
                        <a:t>*related fields: human development, family studies, psychology</a:t>
                      </a:r>
                    </a:p>
                  </a:txBody>
                  <a:tcPr anchor="ctr"/>
                </a:tc>
                <a:tc>
                  <a:txBody>
                    <a:bodyPr/>
                    <a:lstStyle/>
                    <a:p>
                      <a:pPr algn="ctr"/>
                      <a:r>
                        <a:rPr lang="en-US"/>
                        <a:t>$1275</a:t>
                      </a:r>
                    </a:p>
                  </a:txBody>
                  <a:tcPr anchor="ctr"/>
                </a:tc>
                <a:extLst>
                  <a:ext uri="{0D108BD9-81ED-4DB2-BD59-A6C34878D82A}">
                    <a16:rowId xmlns:a16="http://schemas.microsoft.com/office/drawing/2014/main" val="3676971499"/>
                  </a:ext>
                </a:extLst>
              </a:tr>
              <a:tr h="799809">
                <a:tc>
                  <a:txBody>
                    <a:bodyPr/>
                    <a:lstStyle/>
                    <a:p>
                      <a:pPr algn="ctr"/>
                      <a:r>
                        <a:rPr lang="en-US"/>
                        <a:t>Long-term Substitute Lead Teacher</a:t>
                      </a:r>
                    </a:p>
                  </a:txBody>
                  <a:tcPr anchor="ctr"/>
                </a:tc>
                <a:tc>
                  <a:txBody>
                    <a:bodyPr/>
                    <a:lstStyle/>
                    <a:p>
                      <a:pPr algn="ctr"/>
                      <a:r>
                        <a:rPr lang="en-US"/>
                        <a:t>$810</a:t>
                      </a:r>
                    </a:p>
                  </a:txBody>
                  <a:tcPr anchor="ctr"/>
                </a:tc>
                <a:extLst>
                  <a:ext uri="{0D108BD9-81ED-4DB2-BD59-A6C34878D82A}">
                    <a16:rowId xmlns:a16="http://schemas.microsoft.com/office/drawing/2014/main" val="1559461264"/>
                  </a:ext>
                </a:extLst>
              </a:tr>
            </a:tbl>
          </a:graphicData>
        </a:graphic>
      </p:graphicFrame>
    </p:spTree>
    <p:extLst>
      <p:ext uri="{BB962C8B-B14F-4D97-AF65-F5344CB8AC3E}">
        <p14:creationId xmlns:p14="http://schemas.microsoft.com/office/powerpoint/2010/main" val="2955904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35CD-D960-8758-049E-E8C780A3C0BF}"/>
              </a:ext>
            </a:extLst>
          </p:cNvPr>
          <p:cNvSpPr>
            <a:spLocks noGrp="1"/>
          </p:cNvSpPr>
          <p:nvPr>
            <p:ph type="title"/>
          </p:nvPr>
        </p:nvSpPr>
        <p:spPr>
          <a:xfrm>
            <a:off x="838200" y="89628"/>
            <a:ext cx="10515600" cy="802194"/>
          </a:xfrm>
        </p:spPr>
        <p:txBody>
          <a:bodyPr vert="horz" lIns="91440" tIns="45720" rIns="91440" bIns="45720" rtlCol="0" anchor="b">
            <a:normAutofit/>
          </a:bodyPr>
          <a:lstStyle/>
          <a:p>
            <a:pPr>
              <a:lnSpc>
                <a:spcPct val="90000"/>
              </a:lnSpc>
            </a:pPr>
            <a:r>
              <a:rPr lang="en-US" sz="2400" i="0" u="none" strike="noStrike" baseline="0">
                <a:latin typeface="Calibri" panose="020F0502020204030204" pitchFamily="34" charset="0"/>
                <a:cs typeface="Calibri" panose="020F0502020204030204" pitchFamily="34" charset="0"/>
              </a:rPr>
              <a:t>COMPENSATION FOR INSTRUCTIONAL STAFF- LEAD TEACHERS</a:t>
            </a:r>
            <a:endParaRPr lang="en-US" sz="2400">
              <a:latin typeface="Calibri" panose="020F0502020204030204" pitchFamily="34" charset="0"/>
              <a:cs typeface="Calibri" panose="020F0502020204030204" pitchFamily="34" charset="0"/>
            </a:endParaRPr>
          </a:p>
        </p:txBody>
      </p:sp>
      <p:sp>
        <p:nvSpPr>
          <p:cNvPr id="5" name="Rectangle 1">
            <a:extLst>
              <a:ext uri="{FF2B5EF4-FFF2-40B4-BE49-F238E27FC236}">
                <a16:creationId xmlns:a16="http://schemas.microsoft.com/office/drawing/2014/main" id="{0C91AA7A-CE0A-8057-64A0-9B8BAFFFD3CF}"/>
              </a:ext>
            </a:extLst>
          </p:cNvPr>
          <p:cNvSpPr>
            <a:spLocks noChangeArrowheads="1"/>
          </p:cNvSpPr>
          <p:nvPr/>
        </p:nvSpPr>
        <p:spPr bwMode="auto">
          <a:xfrm>
            <a:off x="-4030980" y="-76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C5F08E51-6780-23AB-7BFA-C17CEC069D54}"/>
              </a:ext>
            </a:extLst>
          </p:cNvPr>
          <p:cNvPicPr>
            <a:picLocks noChangeAspect="1"/>
          </p:cNvPicPr>
          <p:nvPr/>
        </p:nvPicPr>
        <p:blipFill>
          <a:blip r:embed="rId2"/>
          <a:stretch>
            <a:fillRect/>
          </a:stretch>
        </p:blipFill>
        <p:spPr>
          <a:xfrm>
            <a:off x="9501167" y="6274611"/>
            <a:ext cx="2548349" cy="526696"/>
          </a:xfrm>
          <a:prstGeom prst="rect">
            <a:avLst/>
          </a:prstGeom>
        </p:spPr>
      </p:pic>
      <p:pic>
        <p:nvPicPr>
          <p:cNvPr id="9" name="Picture 8">
            <a:extLst>
              <a:ext uri="{FF2B5EF4-FFF2-40B4-BE49-F238E27FC236}">
                <a16:creationId xmlns:a16="http://schemas.microsoft.com/office/drawing/2014/main" id="{A83DAD13-11F9-854A-911C-27E589340B4C}"/>
              </a:ext>
            </a:extLst>
          </p:cNvPr>
          <p:cNvPicPr>
            <a:picLocks noChangeAspect="1"/>
          </p:cNvPicPr>
          <p:nvPr/>
        </p:nvPicPr>
        <p:blipFill>
          <a:blip r:embed="rId3"/>
          <a:stretch>
            <a:fillRect/>
          </a:stretch>
        </p:blipFill>
        <p:spPr>
          <a:xfrm>
            <a:off x="488418" y="1284051"/>
            <a:ext cx="10027182" cy="4844375"/>
          </a:xfrm>
          <a:prstGeom prst="rect">
            <a:avLst/>
          </a:prstGeom>
        </p:spPr>
      </p:pic>
      <p:pic>
        <p:nvPicPr>
          <p:cNvPr id="3" name="Picture 2">
            <a:extLst>
              <a:ext uri="{FF2B5EF4-FFF2-40B4-BE49-F238E27FC236}">
                <a16:creationId xmlns:a16="http://schemas.microsoft.com/office/drawing/2014/main" id="{60E89B40-E2F2-6188-ED3D-8899FF1CF96E}"/>
              </a:ext>
            </a:extLst>
          </p:cNvPr>
          <p:cNvPicPr>
            <a:picLocks noChangeAspect="1"/>
          </p:cNvPicPr>
          <p:nvPr/>
        </p:nvPicPr>
        <p:blipFill>
          <a:blip r:embed="rId4"/>
          <a:stretch>
            <a:fillRect/>
          </a:stretch>
        </p:blipFill>
        <p:spPr>
          <a:xfrm>
            <a:off x="0" y="6218193"/>
            <a:ext cx="9443522" cy="682811"/>
          </a:xfrm>
          <a:prstGeom prst="rect">
            <a:avLst/>
          </a:prstGeom>
        </p:spPr>
      </p:pic>
    </p:spTree>
    <p:extLst>
      <p:ext uri="{BB962C8B-B14F-4D97-AF65-F5344CB8AC3E}">
        <p14:creationId xmlns:p14="http://schemas.microsoft.com/office/powerpoint/2010/main" val="310325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35CD-D960-8758-049E-E8C780A3C0BF}"/>
              </a:ext>
            </a:extLst>
          </p:cNvPr>
          <p:cNvSpPr>
            <a:spLocks noGrp="1"/>
          </p:cNvSpPr>
          <p:nvPr>
            <p:ph type="title"/>
          </p:nvPr>
        </p:nvSpPr>
        <p:spPr>
          <a:xfrm>
            <a:off x="838200" y="365126"/>
            <a:ext cx="10515600" cy="526695"/>
          </a:xfrm>
        </p:spPr>
        <p:txBody>
          <a:bodyPr vert="horz" lIns="91440" tIns="45720" rIns="91440" bIns="45720" rtlCol="0" anchor="b">
            <a:normAutofit/>
          </a:bodyPr>
          <a:lstStyle/>
          <a:p>
            <a:pPr>
              <a:lnSpc>
                <a:spcPct val="90000"/>
              </a:lnSpc>
            </a:pPr>
            <a:r>
              <a:rPr lang="en-US" sz="2400" i="0" u="none" strike="noStrike" baseline="0">
                <a:latin typeface="Calibri Light"/>
                <a:cs typeface="Times New Roman"/>
              </a:rPr>
              <a:t>COMPENSATION FOR INSTRUCTIONAL STAFF- TEACHERS ASSISTANTS</a:t>
            </a:r>
            <a:endParaRPr lang="en-US" sz="2400">
              <a:latin typeface="Calibri Light"/>
              <a:cs typeface="Times New Roman"/>
            </a:endParaRPr>
          </a:p>
        </p:txBody>
      </p:sp>
      <p:sp>
        <p:nvSpPr>
          <p:cNvPr id="5" name="Rectangle 1">
            <a:extLst>
              <a:ext uri="{FF2B5EF4-FFF2-40B4-BE49-F238E27FC236}">
                <a16:creationId xmlns:a16="http://schemas.microsoft.com/office/drawing/2014/main" id="{0C91AA7A-CE0A-8057-64A0-9B8BAFFFD3CF}"/>
              </a:ext>
            </a:extLst>
          </p:cNvPr>
          <p:cNvSpPr>
            <a:spLocks noChangeArrowheads="1"/>
          </p:cNvSpPr>
          <p:nvPr/>
        </p:nvSpPr>
        <p:spPr bwMode="auto">
          <a:xfrm>
            <a:off x="-4030980" y="-76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DCA20C46-3080-91B3-CB63-0EBB94690073}"/>
              </a:ext>
            </a:extLst>
          </p:cNvPr>
          <p:cNvPicPr>
            <a:picLocks noChangeAspect="1"/>
          </p:cNvPicPr>
          <p:nvPr/>
        </p:nvPicPr>
        <p:blipFill>
          <a:blip r:embed="rId2"/>
          <a:stretch>
            <a:fillRect/>
          </a:stretch>
        </p:blipFill>
        <p:spPr>
          <a:xfrm>
            <a:off x="9592607" y="6294783"/>
            <a:ext cx="2548349" cy="526696"/>
          </a:xfrm>
          <a:prstGeom prst="rect">
            <a:avLst/>
          </a:prstGeom>
        </p:spPr>
      </p:pic>
      <p:pic>
        <p:nvPicPr>
          <p:cNvPr id="4" name="Picture 3">
            <a:extLst>
              <a:ext uri="{FF2B5EF4-FFF2-40B4-BE49-F238E27FC236}">
                <a16:creationId xmlns:a16="http://schemas.microsoft.com/office/drawing/2014/main" id="{905882C0-3380-21D6-40CE-A2C51C9BB1E5}"/>
              </a:ext>
            </a:extLst>
          </p:cNvPr>
          <p:cNvPicPr>
            <a:picLocks noChangeAspect="1"/>
          </p:cNvPicPr>
          <p:nvPr/>
        </p:nvPicPr>
        <p:blipFill>
          <a:blip r:embed="rId3"/>
          <a:stretch>
            <a:fillRect/>
          </a:stretch>
        </p:blipFill>
        <p:spPr>
          <a:xfrm>
            <a:off x="838201" y="1077686"/>
            <a:ext cx="9505950" cy="5217097"/>
          </a:xfrm>
          <a:prstGeom prst="rect">
            <a:avLst/>
          </a:prstGeom>
        </p:spPr>
      </p:pic>
      <p:pic>
        <p:nvPicPr>
          <p:cNvPr id="7" name="Picture 6">
            <a:extLst>
              <a:ext uri="{FF2B5EF4-FFF2-40B4-BE49-F238E27FC236}">
                <a16:creationId xmlns:a16="http://schemas.microsoft.com/office/drawing/2014/main" id="{D1001049-F3AE-DAA9-2A21-81BDD963736A}"/>
              </a:ext>
            </a:extLst>
          </p:cNvPr>
          <p:cNvPicPr>
            <a:picLocks noChangeAspect="1"/>
          </p:cNvPicPr>
          <p:nvPr/>
        </p:nvPicPr>
        <p:blipFill>
          <a:blip r:embed="rId4"/>
          <a:stretch>
            <a:fillRect/>
          </a:stretch>
        </p:blipFill>
        <p:spPr>
          <a:xfrm>
            <a:off x="0" y="6309312"/>
            <a:ext cx="9592607" cy="548688"/>
          </a:xfrm>
          <a:prstGeom prst="rect">
            <a:avLst/>
          </a:prstGeom>
        </p:spPr>
      </p:pic>
    </p:spTree>
    <p:extLst>
      <p:ext uri="{BB962C8B-B14F-4D97-AF65-F5344CB8AC3E}">
        <p14:creationId xmlns:p14="http://schemas.microsoft.com/office/powerpoint/2010/main" val="169347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11BC-47D9-91BB-1D8E-D32CC4BB13D3}"/>
              </a:ext>
            </a:extLst>
          </p:cNvPr>
          <p:cNvSpPr>
            <a:spLocks noGrp="1"/>
          </p:cNvSpPr>
          <p:nvPr>
            <p:ph type="title"/>
          </p:nvPr>
        </p:nvSpPr>
        <p:spPr/>
        <p:txBody>
          <a:bodyPr/>
          <a:lstStyle/>
          <a:p>
            <a:r>
              <a:rPr lang="en-US"/>
              <a:t>WTS Classroom Support Needs- Next Steps</a:t>
            </a:r>
          </a:p>
        </p:txBody>
      </p:sp>
      <p:pic>
        <p:nvPicPr>
          <p:cNvPr id="5" name="Picture 4">
            <a:extLst>
              <a:ext uri="{FF2B5EF4-FFF2-40B4-BE49-F238E27FC236}">
                <a16:creationId xmlns:a16="http://schemas.microsoft.com/office/drawing/2014/main" id="{EA9AF610-A5EF-E8B2-041D-956DB0FE5800}"/>
              </a:ext>
            </a:extLst>
          </p:cNvPr>
          <p:cNvPicPr>
            <a:picLocks noChangeAspect="1"/>
          </p:cNvPicPr>
          <p:nvPr/>
        </p:nvPicPr>
        <p:blipFill>
          <a:blip r:embed="rId3"/>
          <a:stretch>
            <a:fillRect/>
          </a:stretch>
        </p:blipFill>
        <p:spPr>
          <a:xfrm>
            <a:off x="9443523" y="6217865"/>
            <a:ext cx="2664880" cy="640135"/>
          </a:xfrm>
          <a:prstGeom prst="rect">
            <a:avLst/>
          </a:prstGeom>
        </p:spPr>
      </p:pic>
      <p:graphicFrame>
        <p:nvGraphicFramePr>
          <p:cNvPr id="7" name="Table 6">
            <a:extLst>
              <a:ext uri="{FF2B5EF4-FFF2-40B4-BE49-F238E27FC236}">
                <a16:creationId xmlns:a16="http://schemas.microsoft.com/office/drawing/2014/main" id="{3BB4AAEB-9A44-4ED7-902B-060951FFECC7}"/>
              </a:ext>
            </a:extLst>
          </p:cNvPr>
          <p:cNvGraphicFramePr>
            <a:graphicFrameLocks noGrp="1"/>
          </p:cNvGraphicFramePr>
          <p:nvPr>
            <p:extLst>
              <p:ext uri="{D42A27DB-BD31-4B8C-83A1-F6EECF244321}">
                <p14:modId xmlns:p14="http://schemas.microsoft.com/office/powerpoint/2010/main" val="1970589342"/>
              </p:ext>
            </p:extLst>
          </p:nvPr>
        </p:nvGraphicFramePr>
        <p:xfrm>
          <a:off x="270847" y="1690688"/>
          <a:ext cx="5957936" cy="3718560"/>
        </p:xfrm>
        <a:graphic>
          <a:graphicData uri="http://schemas.openxmlformats.org/drawingml/2006/table">
            <a:tbl>
              <a:tblPr/>
              <a:tblGrid>
                <a:gridCol w="599267">
                  <a:extLst>
                    <a:ext uri="{9D8B030D-6E8A-4147-A177-3AD203B41FA5}">
                      <a16:colId xmlns:a16="http://schemas.microsoft.com/office/drawing/2014/main" val="2991617876"/>
                    </a:ext>
                  </a:extLst>
                </a:gridCol>
                <a:gridCol w="835020">
                  <a:extLst>
                    <a:ext uri="{9D8B030D-6E8A-4147-A177-3AD203B41FA5}">
                      <a16:colId xmlns:a16="http://schemas.microsoft.com/office/drawing/2014/main" val="4197735829"/>
                    </a:ext>
                  </a:extLst>
                </a:gridCol>
                <a:gridCol w="1097836">
                  <a:extLst>
                    <a:ext uri="{9D8B030D-6E8A-4147-A177-3AD203B41FA5}">
                      <a16:colId xmlns:a16="http://schemas.microsoft.com/office/drawing/2014/main" val="3987124573"/>
                    </a:ext>
                  </a:extLst>
                </a:gridCol>
                <a:gridCol w="1521402">
                  <a:extLst>
                    <a:ext uri="{9D8B030D-6E8A-4147-A177-3AD203B41FA5}">
                      <a16:colId xmlns:a16="http://schemas.microsoft.com/office/drawing/2014/main" val="3134413863"/>
                    </a:ext>
                  </a:extLst>
                </a:gridCol>
                <a:gridCol w="1042638">
                  <a:extLst>
                    <a:ext uri="{9D8B030D-6E8A-4147-A177-3AD203B41FA5}">
                      <a16:colId xmlns:a16="http://schemas.microsoft.com/office/drawing/2014/main" val="577652840"/>
                    </a:ext>
                  </a:extLst>
                </a:gridCol>
                <a:gridCol w="861773">
                  <a:extLst>
                    <a:ext uri="{9D8B030D-6E8A-4147-A177-3AD203B41FA5}">
                      <a16:colId xmlns:a16="http://schemas.microsoft.com/office/drawing/2014/main" val="2389599283"/>
                    </a:ext>
                  </a:extLst>
                </a:gridCol>
              </a:tblGrid>
              <a:tr h="190500">
                <a:tc>
                  <a:txBody>
                    <a:bodyPr/>
                    <a:lstStyle/>
                    <a:p>
                      <a:pPr algn="l" rtl="0" fontAlgn="base"/>
                      <a:r>
                        <a:rPr lang="en-US" sz="1100" b="0" i="0">
                          <a:effectLst/>
                          <a:latin typeface="Open Sans" panose="020B0606030504020204" pitchFamily="34" charset="0"/>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000" b="1" i="0">
                          <a:effectLst/>
                          <a:latin typeface="Open Sans" panose="020B0606030504020204" pitchFamily="34" charset="0"/>
                        </a:rPr>
                        <a:t>Unserved</a:t>
                      </a:r>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000" b="1" i="0">
                          <a:effectLst/>
                          <a:latin typeface="Open Sans" panose="020B0606030504020204" pitchFamily="34" charset="0"/>
                        </a:rPr>
                        <a:t>Underserved</a:t>
                      </a:r>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000" b="1" i="0">
                          <a:effectLst/>
                          <a:latin typeface="Open Sans" panose="020B0606030504020204" pitchFamily="34" charset="0"/>
                        </a:rPr>
                        <a:t>IEP/Developmental Need identified at time of application</a:t>
                      </a:r>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000" b="1" i="0">
                          <a:effectLst/>
                          <a:latin typeface="Open Sans" panose="020B0606030504020204" pitchFamily="34" charset="0"/>
                        </a:rPr>
                        <a:t># of High Need Children </a:t>
                      </a:r>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000" b="1" i="0">
                          <a:effectLst/>
                          <a:latin typeface="Open Sans" panose="020B0606030504020204" pitchFamily="34" charset="0"/>
                        </a:rPr>
                        <a:t>Teacher Turnover</a:t>
                      </a:r>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84692011"/>
                  </a:ext>
                </a:extLst>
              </a:tr>
              <a:tr h="190500">
                <a:tc>
                  <a:txBody>
                    <a:bodyPr/>
                    <a:lstStyle/>
                    <a:p>
                      <a:pPr algn="ctr" rtl="0" fontAlgn="base"/>
                      <a:r>
                        <a:rPr lang="en-US" sz="1000" b="1" i="0">
                          <a:effectLst/>
                          <a:latin typeface="Open Sans" panose="020B0606030504020204" pitchFamily="34" charset="0"/>
                        </a:rPr>
                        <a:t>SY22-23</a:t>
                      </a:r>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000" b="0" i="0">
                          <a:effectLst/>
                          <a:latin typeface="Open Sans" panose="020B0606030504020204" pitchFamily="34" charset="0"/>
                        </a:rPr>
                        <a:t>72% of enrolled children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122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21% of enrolled children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36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30% of enrolled children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50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78% of enrolled children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131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4 Teacher 3 LT &amp; 1 TA’s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375415"/>
                  </a:ext>
                </a:extLst>
              </a:tr>
              <a:tr h="190500">
                <a:tc>
                  <a:txBody>
                    <a:bodyPr/>
                    <a:lstStyle/>
                    <a:p>
                      <a:pPr algn="ctr" rtl="0" fontAlgn="base"/>
                      <a:r>
                        <a:rPr lang="en-US" sz="1000" b="1" i="0">
                          <a:effectLst/>
                          <a:latin typeface="Open Sans" panose="020B0606030504020204" pitchFamily="34" charset="0"/>
                        </a:rPr>
                        <a:t>SY23-24</a:t>
                      </a:r>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000" b="0" i="0">
                          <a:effectLst/>
                          <a:latin typeface="Open Sans" panose="020B0606030504020204" pitchFamily="34" charset="0"/>
                        </a:rPr>
                        <a:t>76% of enrolled children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145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12% of enrolled children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23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5% of enrolled children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10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84% of enrolled children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161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10 Teachers 6LT’s &amp; 4TA’s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4119977"/>
                  </a:ext>
                </a:extLst>
              </a:tr>
              <a:tr h="190500">
                <a:tc>
                  <a:txBody>
                    <a:bodyPr/>
                    <a:lstStyle/>
                    <a:p>
                      <a:pPr algn="ctr" rtl="0" fontAlgn="base"/>
                      <a:r>
                        <a:rPr lang="en-US" sz="1000" b="1" i="0">
                          <a:effectLst/>
                          <a:latin typeface="Open Sans" panose="020B0606030504020204" pitchFamily="34" charset="0"/>
                        </a:rPr>
                        <a:t>SY24-25</a:t>
                      </a:r>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000" b="0" i="0">
                          <a:effectLst/>
                          <a:latin typeface="Open Sans" panose="020B0606030504020204" pitchFamily="34" charset="0"/>
                        </a:rPr>
                        <a:t>58% of eligible applications received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407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12% of eligible applications received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86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12% of eligible applications received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82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31% of eligible applications received </a:t>
                      </a:r>
                      <a:endParaRPr lang="en-US" b="0" i="0">
                        <a:effectLst/>
                      </a:endParaRPr>
                    </a:p>
                    <a:p>
                      <a:pPr algn="ctr" rtl="0" fontAlgn="base"/>
                      <a:r>
                        <a:rPr lang="en-US" sz="1000" b="0" i="0">
                          <a:effectLst/>
                          <a:latin typeface="Open Sans" panose="020B0606030504020204" pitchFamily="34" charset="0"/>
                        </a:rPr>
                        <a:t> </a:t>
                      </a:r>
                      <a:endParaRPr lang="en-US" b="0" i="0">
                        <a:effectLst/>
                      </a:endParaRPr>
                    </a:p>
                    <a:p>
                      <a:pPr algn="ctr" rtl="0" fontAlgn="base"/>
                      <a:r>
                        <a:rPr lang="en-US" sz="1000" b="0" i="0">
                          <a:effectLst/>
                          <a:latin typeface="Open Sans" panose="020B0606030504020204" pitchFamily="34" charset="0"/>
                        </a:rPr>
                        <a:t>136 children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000" b="0" i="0">
                          <a:effectLst/>
                          <a:latin typeface="Open Sans" panose="020B0606030504020204" pitchFamily="34" charset="0"/>
                        </a:rPr>
                        <a:t>N/A </a:t>
                      </a:r>
                      <a:endParaRPr lang="en-US" b="0" i="0">
                        <a:effectLst/>
                      </a:endParaRPr>
                    </a:p>
                    <a:p>
                      <a:pPr algn="ctr" rtl="0" fontAlgn="base"/>
                      <a:r>
                        <a:rPr lang="en-US" sz="1000" b="0" i="0">
                          <a:effectLst/>
                          <a:latin typeface="Open Sans" panose="020B0606030504020204" pitchFamily="34" charset="0"/>
                        </a:rPr>
                        <a:t>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7117428"/>
                  </a:ext>
                </a:extLst>
              </a:tr>
            </a:tbl>
          </a:graphicData>
        </a:graphic>
      </p:graphicFrame>
      <p:graphicFrame>
        <p:nvGraphicFramePr>
          <p:cNvPr id="9" name="Table 8">
            <a:extLst>
              <a:ext uri="{FF2B5EF4-FFF2-40B4-BE49-F238E27FC236}">
                <a16:creationId xmlns:a16="http://schemas.microsoft.com/office/drawing/2014/main" id="{3EEDEE05-ECAC-BE74-058B-F2E77EA677C6}"/>
              </a:ext>
            </a:extLst>
          </p:cNvPr>
          <p:cNvGraphicFramePr>
            <a:graphicFrameLocks noGrp="1"/>
          </p:cNvGraphicFramePr>
          <p:nvPr>
            <p:extLst>
              <p:ext uri="{D42A27DB-BD31-4B8C-83A1-F6EECF244321}">
                <p14:modId xmlns:p14="http://schemas.microsoft.com/office/powerpoint/2010/main" val="1132167099"/>
              </p:ext>
            </p:extLst>
          </p:nvPr>
        </p:nvGraphicFramePr>
        <p:xfrm>
          <a:off x="7494003" y="1700002"/>
          <a:ext cx="3574761" cy="3754308"/>
        </p:xfrm>
        <a:graphic>
          <a:graphicData uri="http://schemas.openxmlformats.org/drawingml/2006/table">
            <a:tbl>
              <a:tblPr/>
              <a:tblGrid>
                <a:gridCol w="599267">
                  <a:extLst>
                    <a:ext uri="{9D8B030D-6E8A-4147-A177-3AD203B41FA5}">
                      <a16:colId xmlns:a16="http://schemas.microsoft.com/office/drawing/2014/main" val="2991617876"/>
                    </a:ext>
                  </a:extLst>
                </a:gridCol>
                <a:gridCol w="835020">
                  <a:extLst>
                    <a:ext uri="{9D8B030D-6E8A-4147-A177-3AD203B41FA5}">
                      <a16:colId xmlns:a16="http://schemas.microsoft.com/office/drawing/2014/main" val="4197735829"/>
                    </a:ext>
                  </a:extLst>
                </a:gridCol>
                <a:gridCol w="1097836">
                  <a:extLst>
                    <a:ext uri="{9D8B030D-6E8A-4147-A177-3AD203B41FA5}">
                      <a16:colId xmlns:a16="http://schemas.microsoft.com/office/drawing/2014/main" val="3987124573"/>
                    </a:ext>
                  </a:extLst>
                </a:gridCol>
                <a:gridCol w="1042638">
                  <a:extLst>
                    <a:ext uri="{9D8B030D-6E8A-4147-A177-3AD203B41FA5}">
                      <a16:colId xmlns:a16="http://schemas.microsoft.com/office/drawing/2014/main" val="577652840"/>
                    </a:ext>
                  </a:extLst>
                </a:gridCol>
              </a:tblGrid>
              <a:tr h="412138">
                <a:tc>
                  <a:txBody>
                    <a:bodyPr/>
                    <a:lstStyle/>
                    <a:p>
                      <a:pPr algn="l" rtl="0" fontAlgn="base"/>
                      <a:r>
                        <a:rPr lang="en-US" sz="1200" b="0" i="0">
                          <a:effectLst/>
                          <a:latin typeface="Open Sans" panose="020B0606030504020204" pitchFamily="34" charset="0"/>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200" b="1" i="0">
                          <a:effectLst/>
                          <a:latin typeface="Open Sans" panose="020B0606030504020204" pitchFamily="34" charset="0"/>
                        </a:rPr>
                        <a:t># of sites</a:t>
                      </a:r>
                      <a:endParaRPr lang="en-US" sz="1200"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200" b="1" i="0">
                          <a:effectLst/>
                          <a:latin typeface="Open Sans" panose="020B0606030504020204" pitchFamily="34" charset="0"/>
                        </a:rPr>
                        <a:t># of classrooms</a:t>
                      </a:r>
                      <a:endParaRPr lang="en-US" sz="1200"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200" b="1" i="0">
                          <a:effectLst/>
                          <a:latin typeface="Open Sans" panose="020B0606030504020204" pitchFamily="34" charset="0"/>
                        </a:rPr>
                        <a:t># of teachers</a:t>
                      </a:r>
                      <a:endParaRPr lang="en-US" sz="1200"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84692011"/>
                  </a:ext>
                </a:extLst>
              </a:tr>
              <a:tr h="1046198">
                <a:tc>
                  <a:txBody>
                    <a:bodyPr/>
                    <a:lstStyle/>
                    <a:p>
                      <a:pPr algn="ctr" rtl="0" fontAlgn="base"/>
                      <a:r>
                        <a:rPr lang="en-US" sz="1200" b="1" i="0">
                          <a:effectLst/>
                          <a:latin typeface="Open Sans" panose="020B0606030504020204" pitchFamily="34" charset="0"/>
                        </a:rPr>
                        <a:t>SY22-23</a:t>
                      </a:r>
                      <a:r>
                        <a:rPr lang="en-US" sz="1200" b="0" i="0">
                          <a:effectLst/>
                          <a:latin typeface="Open Sans" panose="020B0606030504020204" pitchFamily="34" charset="0"/>
                        </a:rPr>
                        <a:t> </a:t>
                      </a:r>
                      <a:endParaRPr lang="en-US" sz="1200"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200" b="0" i="0">
                          <a:effectLst/>
                        </a:rPr>
                        <a:t>8</a:t>
                      </a:r>
                    </a:p>
                    <a:p>
                      <a:pPr algn="ctr" rtl="0" fontAlgn="base"/>
                      <a:r>
                        <a:rPr lang="en-US" sz="1200" b="0" i="0">
                          <a:effectLst/>
                        </a:rPr>
                        <a:t>sites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b="0" i="0">
                          <a:effectLst/>
                        </a:rPr>
                        <a:t>8</a:t>
                      </a:r>
                    </a:p>
                    <a:p>
                      <a:pPr algn="ctr" rtl="0" fontAlgn="base"/>
                      <a:r>
                        <a:rPr lang="en-US" sz="1200" b="0" i="0">
                          <a:effectLst/>
                        </a:rPr>
                        <a:t>classrooms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b="0" i="0">
                          <a:effectLst/>
                        </a:rPr>
                        <a:t>14</a:t>
                      </a:r>
                    </a:p>
                    <a:p>
                      <a:pPr algn="ctr" rtl="0" fontAlgn="base"/>
                      <a:r>
                        <a:rPr lang="en-US" sz="1200" b="0" i="0">
                          <a:effectLst/>
                        </a:rPr>
                        <a:t>teachers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375415"/>
                  </a:ext>
                </a:extLst>
              </a:tr>
              <a:tr h="1046198">
                <a:tc>
                  <a:txBody>
                    <a:bodyPr/>
                    <a:lstStyle/>
                    <a:p>
                      <a:pPr algn="ctr" rtl="0" fontAlgn="base"/>
                      <a:r>
                        <a:rPr lang="en-US" sz="1200" b="1" i="0">
                          <a:effectLst/>
                          <a:latin typeface="Open Sans" panose="020B0606030504020204" pitchFamily="34" charset="0"/>
                        </a:rPr>
                        <a:t>SY23-24</a:t>
                      </a:r>
                      <a:r>
                        <a:rPr lang="en-US" sz="1200" b="0" i="0">
                          <a:effectLst/>
                          <a:latin typeface="Open Sans" panose="020B0606030504020204" pitchFamily="34" charset="0"/>
                        </a:rPr>
                        <a:t> </a:t>
                      </a:r>
                      <a:endParaRPr lang="en-US" sz="1200"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200" b="0" i="0">
                          <a:effectLst/>
                        </a:rPr>
                        <a:t>15</a:t>
                      </a:r>
                    </a:p>
                    <a:p>
                      <a:pPr algn="ctr" rtl="0" fontAlgn="base"/>
                      <a:r>
                        <a:rPr lang="en-US" sz="1200" b="0" i="0">
                          <a:effectLst/>
                        </a:rPr>
                        <a:t>sites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b="0" i="0">
                          <a:effectLst/>
                        </a:rPr>
                        <a:t>16</a:t>
                      </a:r>
                    </a:p>
                    <a:p>
                      <a:pPr algn="ctr" rtl="0" fontAlgn="base"/>
                      <a:r>
                        <a:rPr lang="en-US" sz="1200" b="0" i="0">
                          <a:effectLst/>
                        </a:rPr>
                        <a:t>classrooms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b="0" i="0">
                          <a:effectLst/>
                        </a:rPr>
                        <a:t>30</a:t>
                      </a:r>
                    </a:p>
                    <a:p>
                      <a:pPr algn="ctr" rtl="0" fontAlgn="base"/>
                      <a:r>
                        <a:rPr lang="en-US" sz="1200" b="0" i="0">
                          <a:effectLst/>
                        </a:rPr>
                        <a:t>teachers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4119977"/>
                  </a:ext>
                </a:extLst>
              </a:tr>
              <a:tr h="1204712">
                <a:tc>
                  <a:txBody>
                    <a:bodyPr/>
                    <a:lstStyle/>
                    <a:p>
                      <a:pPr algn="ctr" rtl="0" fontAlgn="base"/>
                      <a:r>
                        <a:rPr lang="en-US" sz="1200" b="1" i="0">
                          <a:effectLst/>
                          <a:latin typeface="Open Sans" panose="020B0606030504020204" pitchFamily="34" charset="0"/>
                        </a:rPr>
                        <a:t>SY24-25</a:t>
                      </a:r>
                      <a:r>
                        <a:rPr lang="en-US" sz="1200" b="0" i="0">
                          <a:effectLst/>
                          <a:latin typeface="Open Sans" panose="020B0606030504020204" pitchFamily="34" charset="0"/>
                        </a:rPr>
                        <a:t> </a:t>
                      </a:r>
                      <a:endParaRPr lang="en-US" sz="1200"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base"/>
                      <a:r>
                        <a:rPr lang="en-US" sz="1200" b="0" i="0">
                          <a:effectLst/>
                        </a:rPr>
                        <a:t>19</a:t>
                      </a:r>
                    </a:p>
                    <a:p>
                      <a:pPr algn="ctr" rtl="0" fontAlgn="base"/>
                      <a:r>
                        <a:rPr lang="en-US" sz="1200" b="0" i="0">
                          <a:effectLst/>
                        </a:rPr>
                        <a:t>sites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b="0" i="0">
                          <a:effectLst/>
                        </a:rPr>
                        <a:t>24</a:t>
                      </a:r>
                    </a:p>
                    <a:p>
                      <a:pPr algn="ctr" rtl="0" fontAlgn="base"/>
                      <a:r>
                        <a:rPr lang="en-US" sz="1200" b="0" i="0">
                          <a:effectLst/>
                        </a:rPr>
                        <a:t>classrooms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r>
                        <a:rPr lang="en-US" sz="1200" b="0" i="0">
                          <a:effectLst/>
                        </a:rPr>
                        <a:t>45</a:t>
                      </a:r>
                    </a:p>
                    <a:p>
                      <a:pPr algn="ctr" rtl="0" fontAlgn="base"/>
                      <a:r>
                        <a:rPr lang="en-US" sz="1200" b="0" i="0">
                          <a:effectLst/>
                        </a:rPr>
                        <a:t>teachers</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7117428"/>
                  </a:ext>
                </a:extLst>
              </a:tr>
            </a:tbl>
          </a:graphicData>
        </a:graphic>
      </p:graphicFrame>
      <p:pic>
        <p:nvPicPr>
          <p:cNvPr id="3" name="Picture 2">
            <a:extLst>
              <a:ext uri="{FF2B5EF4-FFF2-40B4-BE49-F238E27FC236}">
                <a16:creationId xmlns:a16="http://schemas.microsoft.com/office/drawing/2014/main" id="{ABE94522-6B31-1BBF-BC57-0E596EA14510}"/>
              </a:ext>
            </a:extLst>
          </p:cNvPr>
          <p:cNvPicPr>
            <a:picLocks noChangeAspect="1"/>
          </p:cNvPicPr>
          <p:nvPr/>
        </p:nvPicPr>
        <p:blipFill>
          <a:blip r:embed="rId4"/>
          <a:stretch>
            <a:fillRect/>
          </a:stretch>
        </p:blipFill>
        <p:spPr>
          <a:xfrm>
            <a:off x="1" y="6217865"/>
            <a:ext cx="9443522" cy="682811"/>
          </a:xfrm>
          <a:prstGeom prst="rect">
            <a:avLst/>
          </a:prstGeom>
        </p:spPr>
      </p:pic>
      <p:pic>
        <p:nvPicPr>
          <p:cNvPr id="4" name="Picture 3">
            <a:extLst>
              <a:ext uri="{FF2B5EF4-FFF2-40B4-BE49-F238E27FC236}">
                <a16:creationId xmlns:a16="http://schemas.microsoft.com/office/drawing/2014/main" id="{A0DB43DE-449E-22A0-C0E0-C4C9BD306D4A}"/>
              </a:ext>
            </a:extLst>
          </p:cNvPr>
          <p:cNvPicPr>
            <a:picLocks noChangeAspect="1"/>
          </p:cNvPicPr>
          <p:nvPr/>
        </p:nvPicPr>
        <p:blipFill>
          <a:blip r:embed="rId5"/>
          <a:stretch>
            <a:fillRect/>
          </a:stretch>
        </p:blipFill>
        <p:spPr>
          <a:xfrm>
            <a:off x="10157514" y="-19219"/>
            <a:ext cx="1950889" cy="1676545"/>
          </a:xfrm>
          <a:prstGeom prst="rect">
            <a:avLst/>
          </a:prstGeom>
        </p:spPr>
      </p:pic>
    </p:spTree>
    <p:extLst>
      <p:ext uri="{BB962C8B-B14F-4D97-AF65-F5344CB8AC3E}">
        <p14:creationId xmlns:p14="http://schemas.microsoft.com/office/powerpoint/2010/main" val="1110119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F386-8B98-83FA-5BEB-8F9401733FE9}"/>
              </a:ext>
            </a:extLst>
          </p:cNvPr>
          <p:cNvSpPr>
            <a:spLocks noGrp="1"/>
          </p:cNvSpPr>
          <p:nvPr>
            <p:ph type="title"/>
          </p:nvPr>
        </p:nvSpPr>
        <p:spPr/>
        <p:txBody>
          <a:bodyPr>
            <a:normAutofit/>
          </a:bodyPr>
          <a:lstStyle/>
          <a:p>
            <a:r>
              <a:rPr lang="en-US" sz="4000"/>
              <a:t>Years of Experience and Compensation for 24-25</a:t>
            </a:r>
          </a:p>
        </p:txBody>
      </p:sp>
      <p:sp>
        <p:nvSpPr>
          <p:cNvPr id="4" name="Content Placeholder 3">
            <a:extLst>
              <a:ext uri="{FF2B5EF4-FFF2-40B4-BE49-F238E27FC236}">
                <a16:creationId xmlns:a16="http://schemas.microsoft.com/office/drawing/2014/main" id="{1F449CD3-134C-78DD-F94D-89CC4C3F0854}"/>
              </a:ext>
            </a:extLst>
          </p:cNvPr>
          <p:cNvSpPr>
            <a:spLocks noGrp="1"/>
          </p:cNvSpPr>
          <p:nvPr>
            <p:ph idx="1"/>
          </p:nvPr>
        </p:nvSpPr>
        <p:spPr>
          <a:xfrm>
            <a:off x="838200" y="1825625"/>
            <a:ext cx="10515600" cy="3090407"/>
          </a:xfrm>
        </p:spPr>
        <p:txBody>
          <a:bodyPr/>
          <a:lstStyle/>
          <a:p>
            <a:r>
              <a:rPr lang="en-US"/>
              <a:t>Years of experience is defined as the number of years of experience working with preschool children (3- and 4-year-olds), </a:t>
            </a:r>
            <a:r>
              <a:rPr lang="en-US" i="1" u="sng"/>
              <a:t>not specific to only the number of years of experience working directly at your site</a:t>
            </a:r>
            <a:endParaRPr lang="en-US" u="sng"/>
          </a:p>
          <a:p>
            <a:r>
              <a:rPr lang="en-US"/>
              <a:t>Years of experience should reflect the teacher’s experience working with preschool children prior to working at your WTS site AND years of experience working with preschool children at your WTS site</a:t>
            </a:r>
          </a:p>
          <a:p>
            <a:endParaRPr lang="en-US"/>
          </a:p>
          <a:p>
            <a:endParaRPr lang="en-US"/>
          </a:p>
        </p:txBody>
      </p:sp>
      <p:pic>
        <p:nvPicPr>
          <p:cNvPr id="3" name="Picture 2">
            <a:extLst>
              <a:ext uri="{FF2B5EF4-FFF2-40B4-BE49-F238E27FC236}">
                <a16:creationId xmlns:a16="http://schemas.microsoft.com/office/drawing/2014/main" id="{63DB8E17-21E7-D94A-507D-59E03B396EA5}"/>
              </a:ext>
            </a:extLst>
          </p:cNvPr>
          <p:cNvPicPr>
            <a:picLocks noChangeAspect="1"/>
          </p:cNvPicPr>
          <p:nvPr/>
        </p:nvPicPr>
        <p:blipFill>
          <a:blip r:embed="rId2"/>
          <a:stretch>
            <a:fillRect/>
          </a:stretch>
        </p:blipFill>
        <p:spPr>
          <a:xfrm>
            <a:off x="0" y="6311900"/>
            <a:ext cx="9443522" cy="548688"/>
          </a:xfrm>
          <a:prstGeom prst="rect">
            <a:avLst/>
          </a:prstGeom>
        </p:spPr>
      </p:pic>
      <p:pic>
        <p:nvPicPr>
          <p:cNvPr id="5" name="Picture 4">
            <a:extLst>
              <a:ext uri="{FF2B5EF4-FFF2-40B4-BE49-F238E27FC236}">
                <a16:creationId xmlns:a16="http://schemas.microsoft.com/office/drawing/2014/main" id="{17B11BA5-E2D6-92A4-B296-546AA3557812}"/>
              </a:ext>
            </a:extLst>
          </p:cNvPr>
          <p:cNvPicPr>
            <a:picLocks noChangeAspect="1"/>
          </p:cNvPicPr>
          <p:nvPr/>
        </p:nvPicPr>
        <p:blipFill>
          <a:blip r:embed="rId3"/>
          <a:stretch>
            <a:fillRect/>
          </a:stretch>
        </p:blipFill>
        <p:spPr>
          <a:xfrm>
            <a:off x="9443523" y="6176963"/>
            <a:ext cx="2673934" cy="640135"/>
          </a:xfrm>
          <a:prstGeom prst="rect">
            <a:avLst/>
          </a:prstGeom>
        </p:spPr>
      </p:pic>
    </p:spTree>
    <p:extLst>
      <p:ext uri="{BB962C8B-B14F-4D97-AF65-F5344CB8AC3E}">
        <p14:creationId xmlns:p14="http://schemas.microsoft.com/office/powerpoint/2010/main" val="27566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8404D-A35D-2FB7-9D55-5977FBCD93F2}"/>
              </a:ext>
            </a:extLst>
          </p:cNvPr>
          <p:cNvSpPr>
            <a:spLocks noGrp="1"/>
          </p:cNvSpPr>
          <p:nvPr>
            <p:ph type="title"/>
          </p:nvPr>
        </p:nvSpPr>
        <p:spPr>
          <a:xfrm>
            <a:off x="692285" y="116732"/>
            <a:ext cx="10515600" cy="1556426"/>
          </a:xfrm>
        </p:spPr>
        <p:txBody>
          <a:bodyPr>
            <a:normAutofit/>
          </a:bodyPr>
          <a:lstStyle/>
          <a:p>
            <a:pPr algn="ctr"/>
            <a:r>
              <a:rPr lang="en-US" sz="8800"/>
              <a:t>Break for Lunch</a:t>
            </a:r>
          </a:p>
        </p:txBody>
      </p:sp>
      <p:pic>
        <p:nvPicPr>
          <p:cNvPr id="6" name="Picture 5" descr="Two people working and having lunch together">
            <a:extLst>
              <a:ext uri="{FF2B5EF4-FFF2-40B4-BE49-F238E27FC236}">
                <a16:creationId xmlns:a16="http://schemas.microsoft.com/office/drawing/2014/main" id="{80EBFE6D-E3E0-6C11-ABB6-823259C92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925" y="1546702"/>
            <a:ext cx="7132320" cy="4760691"/>
          </a:xfrm>
          <a:prstGeom prst="rect">
            <a:avLst/>
          </a:prstGeom>
        </p:spPr>
      </p:pic>
      <p:pic>
        <p:nvPicPr>
          <p:cNvPr id="7" name="Picture 6">
            <a:extLst>
              <a:ext uri="{FF2B5EF4-FFF2-40B4-BE49-F238E27FC236}">
                <a16:creationId xmlns:a16="http://schemas.microsoft.com/office/drawing/2014/main" id="{D0B073FC-B4FF-40E5-7833-00228716F1A4}"/>
              </a:ext>
            </a:extLst>
          </p:cNvPr>
          <p:cNvPicPr>
            <a:picLocks noChangeAspect="1"/>
          </p:cNvPicPr>
          <p:nvPr/>
        </p:nvPicPr>
        <p:blipFill>
          <a:blip r:embed="rId3"/>
          <a:stretch>
            <a:fillRect/>
          </a:stretch>
        </p:blipFill>
        <p:spPr>
          <a:xfrm>
            <a:off x="188631" y="382548"/>
            <a:ext cx="1950889" cy="1676545"/>
          </a:xfrm>
          <a:prstGeom prst="rect">
            <a:avLst/>
          </a:prstGeom>
        </p:spPr>
      </p:pic>
      <p:pic>
        <p:nvPicPr>
          <p:cNvPr id="8" name="Picture 7">
            <a:extLst>
              <a:ext uri="{FF2B5EF4-FFF2-40B4-BE49-F238E27FC236}">
                <a16:creationId xmlns:a16="http://schemas.microsoft.com/office/drawing/2014/main" id="{22CDDB98-785F-C2D4-E742-8C1547CAF963}"/>
              </a:ext>
            </a:extLst>
          </p:cNvPr>
          <p:cNvPicPr>
            <a:picLocks noChangeAspect="1"/>
          </p:cNvPicPr>
          <p:nvPr/>
        </p:nvPicPr>
        <p:blipFill>
          <a:blip r:embed="rId3"/>
          <a:stretch>
            <a:fillRect/>
          </a:stretch>
        </p:blipFill>
        <p:spPr>
          <a:xfrm rot="5223006">
            <a:off x="10057752" y="276301"/>
            <a:ext cx="1950889" cy="1676545"/>
          </a:xfrm>
          <a:prstGeom prst="rect">
            <a:avLst/>
          </a:prstGeom>
        </p:spPr>
      </p:pic>
      <p:sp>
        <p:nvSpPr>
          <p:cNvPr id="9" name="TextBox 8">
            <a:extLst>
              <a:ext uri="{FF2B5EF4-FFF2-40B4-BE49-F238E27FC236}">
                <a16:creationId xmlns:a16="http://schemas.microsoft.com/office/drawing/2014/main" id="{BC89B547-139E-3943-25AD-65F2E029C50F}"/>
              </a:ext>
            </a:extLst>
          </p:cNvPr>
          <p:cNvSpPr txBox="1"/>
          <p:nvPr/>
        </p:nvSpPr>
        <p:spPr>
          <a:xfrm>
            <a:off x="1750979" y="6420255"/>
            <a:ext cx="8852170" cy="369332"/>
          </a:xfrm>
          <a:prstGeom prst="rect">
            <a:avLst/>
          </a:prstGeom>
          <a:noFill/>
        </p:spPr>
        <p:txBody>
          <a:bodyPr wrap="square" rtlCol="0">
            <a:spAutoFit/>
          </a:bodyPr>
          <a:lstStyle/>
          <a:p>
            <a:pPr algn="ctr"/>
            <a:r>
              <a:rPr lang="en-US"/>
              <a:t>Lunch will be provided by Wake </a:t>
            </a:r>
            <a:r>
              <a:rPr lang="en-US" err="1"/>
              <a:t>ThreeSchool</a:t>
            </a:r>
            <a:r>
              <a:rPr lang="en-US"/>
              <a:t> </a:t>
            </a:r>
          </a:p>
        </p:txBody>
      </p:sp>
    </p:spTree>
    <p:extLst>
      <p:ext uri="{BB962C8B-B14F-4D97-AF65-F5344CB8AC3E}">
        <p14:creationId xmlns:p14="http://schemas.microsoft.com/office/powerpoint/2010/main" val="141218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7235-ADC6-A1B9-6D2E-396290C7E384}"/>
              </a:ext>
            </a:extLst>
          </p:cNvPr>
          <p:cNvSpPr>
            <a:spLocks noGrp="1"/>
          </p:cNvSpPr>
          <p:nvPr>
            <p:ph type="title"/>
          </p:nvPr>
        </p:nvSpPr>
        <p:spPr/>
        <p:txBody>
          <a:bodyPr>
            <a:normAutofit/>
          </a:bodyPr>
          <a:lstStyle/>
          <a:p>
            <a:r>
              <a:rPr lang="en-US"/>
              <a:t>Director/Designee/Admin Introductions </a:t>
            </a:r>
          </a:p>
        </p:txBody>
      </p:sp>
      <p:sp>
        <p:nvSpPr>
          <p:cNvPr id="5" name="Content Placeholder 4">
            <a:extLst>
              <a:ext uri="{FF2B5EF4-FFF2-40B4-BE49-F238E27FC236}">
                <a16:creationId xmlns:a16="http://schemas.microsoft.com/office/drawing/2014/main" id="{4B109629-BC39-B744-ECAB-293C36E24A50}"/>
              </a:ext>
            </a:extLst>
          </p:cNvPr>
          <p:cNvSpPr>
            <a:spLocks noGrp="1"/>
          </p:cNvSpPr>
          <p:nvPr>
            <p:ph idx="1"/>
          </p:nvPr>
        </p:nvSpPr>
        <p:spPr/>
        <p:txBody>
          <a:bodyPr/>
          <a:lstStyle/>
          <a:p>
            <a:pPr marL="0" indent="0">
              <a:buNone/>
            </a:pPr>
            <a:r>
              <a:rPr lang="en-US"/>
              <a:t>Please provide a short introduction</a:t>
            </a:r>
          </a:p>
          <a:p>
            <a:endParaRPr lang="en-US"/>
          </a:p>
          <a:p>
            <a:r>
              <a:rPr lang="en-US"/>
              <a:t>Name</a:t>
            </a:r>
          </a:p>
          <a:p>
            <a:r>
              <a:rPr lang="en-US"/>
              <a:t>Site </a:t>
            </a:r>
          </a:p>
          <a:p>
            <a:r>
              <a:rPr lang="en-US"/>
              <a:t>Title</a:t>
            </a:r>
          </a:p>
        </p:txBody>
      </p:sp>
      <p:pic>
        <p:nvPicPr>
          <p:cNvPr id="7" name="Picture 6">
            <a:extLst>
              <a:ext uri="{FF2B5EF4-FFF2-40B4-BE49-F238E27FC236}">
                <a16:creationId xmlns:a16="http://schemas.microsoft.com/office/drawing/2014/main" id="{1DD2FFCE-DDE6-5776-7D0D-E0C35591B230}"/>
              </a:ext>
            </a:extLst>
          </p:cNvPr>
          <p:cNvPicPr>
            <a:picLocks noChangeAspect="1"/>
          </p:cNvPicPr>
          <p:nvPr/>
        </p:nvPicPr>
        <p:blipFill>
          <a:blip r:embed="rId2"/>
          <a:stretch>
            <a:fillRect/>
          </a:stretch>
        </p:blipFill>
        <p:spPr>
          <a:xfrm>
            <a:off x="9443522" y="5982511"/>
            <a:ext cx="2780017" cy="824335"/>
          </a:xfrm>
          <a:prstGeom prst="rect">
            <a:avLst/>
          </a:prstGeom>
        </p:spPr>
      </p:pic>
      <p:pic>
        <p:nvPicPr>
          <p:cNvPr id="8" name="Picture 7">
            <a:extLst>
              <a:ext uri="{FF2B5EF4-FFF2-40B4-BE49-F238E27FC236}">
                <a16:creationId xmlns:a16="http://schemas.microsoft.com/office/drawing/2014/main" id="{89E1FAF5-60AE-69A2-DBB4-F909F19603E3}"/>
              </a:ext>
            </a:extLst>
          </p:cNvPr>
          <p:cNvPicPr>
            <a:picLocks noChangeAspect="1"/>
          </p:cNvPicPr>
          <p:nvPr/>
        </p:nvPicPr>
        <p:blipFill>
          <a:blip r:embed="rId3"/>
          <a:stretch>
            <a:fillRect/>
          </a:stretch>
        </p:blipFill>
        <p:spPr>
          <a:xfrm>
            <a:off x="0" y="6035439"/>
            <a:ext cx="9443522" cy="824335"/>
          </a:xfrm>
          <a:prstGeom prst="rect">
            <a:avLst/>
          </a:prstGeom>
        </p:spPr>
      </p:pic>
      <p:pic>
        <p:nvPicPr>
          <p:cNvPr id="11" name="Picture 10">
            <a:extLst>
              <a:ext uri="{FF2B5EF4-FFF2-40B4-BE49-F238E27FC236}">
                <a16:creationId xmlns:a16="http://schemas.microsoft.com/office/drawing/2014/main" id="{713E2D96-4693-A8AE-9787-E0B7B6401270}"/>
              </a:ext>
            </a:extLst>
          </p:cNvPr>
          <p:cNvPicPr>
            <a:picLocks noChangeAspect="1"/>
          </p:cNvPicPr>
          <p:nvPr/>
        </p:nvPicPr>
        <p:blipFill>
          <a:blip r:embed="rId4"/>
          <a:stretch>
            <a:fillRect/>
          </a:stretch>
        </p:blipFill>
        <p:spPr>
          <a:xfrm>
            <a:off x="10227958" y="216141"/>
            <a:ext cx="1560711" cy="1853345"/>
          </a:xfrm>
          <a:prstGeom prst="rect">
            <a:avLst/>
          </a:prstGeom>
        </p:spPr>
      </p:pic>
    </p:spTree>
    <p:extLst>
      <p:ext uri="{BB962C8B-B14F-4D97-AF65-F5344CB8AC3E}">
        <p14:creationId xmlns:p14="http://schemas.microsoft.com/office/powerpoint/2010/main" val="2888223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E7273E-E5A3-4B1D-BE3E-56F045D92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5" name="Title 4">
            <a:extLst>
              <a:ext uri="{FF2B5EF4-FFF2-40B4-BE49-F238E27FC236}">
                <a16:creationId xmlns:a16="http://schemas.microsoft.com/office/drawing/2014/main" id="{5CCF6DB4-A38F-8740-2B96-D034396A45FA}"/>
              </a:ext>
            </a:extLst>
          </p:cNvPr>
          <p:cNvSpPr>
            <a:spLocks noGrp="1"/>
          </p:cNvSpPr>
          <p:nvPr>
            <p:ph type="title"/>
          </p:nvPr>
        </p:nvSpPr>
        <p:spPr>
          <a:xfrm>
            <a:off x="4978469" y="365125"/>
            <a:ext cx="6375330" cy="1433433"/>
          </a:xfrm>
        </p:spPr>
        <p:txBody>
          <a:bodyPr anchor="b">
            <a:normAutofit/>
          </a:bodyPr>
          <a:lstStyle/>
          <a:p>
            <a:r>
              <a:rPr lang="en-US" sz="4100"/>
              <a:t>Parent Accepting &amp; Declining of Slot 24-25 SY </a:t>
            </a:r>
            <a:endParaRPr lang="en-US" sz="4100" b="1"/>
          </a:p>
        </p:txBody>
      </p:sp>
      <p:pic>
        <p:nvPicPr>
          <p:cNvPr id="7" name="Picture 6" descr="A close up of a word&#10;&#10;Description automatically generated">
            <a:extLst>
              <a:ext uri="{FF2B5EF4-FFF2-40B4-BE49-F238E27FC236}">
                <a16:creationId xmlns:a16="http://schemas.microsoft.com/office/drawing/2014/main" id="{4DE0E67D-488C-9B83-CD08-2BF100A544D2}"/>
              </a:ext>
            </a:extLst>
          </p:cNvPr>
          <p:cNvPicPr>
            <a:picLocks noChangeAspect="1"/>
          </p:cNvPicPr>
          <p:nvPr/>
        </p:nvPicPr>
        <p:blipFill>
          <a:blip r:embed="rId3"/>
          <a:stretch>
            <a:fillRect/>
          </a:stretch>
        </p:blipFill>
        <p:spPr>
          <a:xfrm>
            <a:off x="713849" y="261685"/>
            <a:ext cx="3940444" cy="1205818"/>
          </a:xfrm>
          <a:prstGeom prst="rect">
            <a:avLst/>
          </a:prstGeom>
        </p:spPr>
      </p:pic>
      <p:pic>
        <p:nvPicPr>
          <p:cNvPr id="2" name="Picture 1">
            <a:extLst>
              <a:ext uri="{FF2B5EF4-FFF2-40B4-BE49-F238E27FC236}">
                <a16:creationId xmlns:a16="http://schemas.microsoft.com/office/drawing/2014/main" id="{BCE98FC6-E647-4C40-D3D7-A44B06DCD4A3}"/>
              </a:ext>
            </a:extLst>
          </p:cNvPr>
          <p:cNvPicPr>
            <a:picLocks noChangeAspect="1"/>
          </p:cNvPicPr>
          <p:nvPr/>
        </p:nvPicPr>
        <p:blipFill>
          <a:blip r:embed="rId4"/>
          <a:stretch>
            <a:fillRect/>
          </a:stretch>
        </p:blipFill>
        <p:spPr>
          <a:xfrm>
            <a:off x="713847" y="1353244"/>
            <a:ext cx="3940445" cy="228947"/>
          </a:xfrm>
          <a:prstGeom prst="rect">
            <a:avLst/>
          </a:prstGeom>
        </p:spPr>
      </p:pic>
      <p:pic>
        <p:nvPicPr>
          <p:cNvPr id="4" name="Picture 3">
            <a:extLst>
              <a:ext uri="{FF2B5EF4-FFF2-40B4-BE49-F238E27FC236}">
                <a16:creationId xmlns:a16="http://schemas.microsoft.com/office/drawing/2014/main" id="{C4BC9D01-7DA4-1DBC-32EF-65B06043C807}"/>
              </a:ext>
            </a:extLst>
          </p:cNvPr>
          <p:cNvPicPr>
            <a:picLocks noChangeAspect="1"/>
          </p:cNvPicPr>
          <p:nvPr/>
        </p:nvPicPr>
        <p:blipFill>
          <a:blip r:embed="rId5"/>
          <a:stretch>
            <a:fillRect/>
          </a:stretch>
        </p:blipFill>
        <p:spPr>
          <a:xfrm>
            <a:off x="10451359" y="1074071"/>
            <a:ext cx="1491361" cy="1770992"/>
          </a:xfrm>
          <a:prstGeom prst="rect">
            <a:avLst/>
          </a:prstGeom>
        </p:spPr>
      </p:pic>
      <p:sp>
        <p:nvSpPr>
          <p:cNvPr id="6" name="Content Placeholder 5">
            <a:extLst>
              <a:ext uri="{FF2B5EF4-FFF2-40B4-BE49-F238E27FC236}">
                <a16:creationId xmlns:a16="http://schemas.microsoft.com/office/drawing/2014/main" id="{B2F11C1E-FE08-F365-CED1-3ED9576CDFB0}"/>
              </a:ext>
            </a:extLst>
          </p:cNvPr>
          <p:cNvSpPr>
            <a:spLocks noGrp="1"/>
          </p:cNvSpPr>
          <p:nvPr>
            <p:ph idx="1"/>
          </p:nvPr>
        </p:nvSpPr>
        <p:spPr>
          <a:xfrm>
            <a:off x="394563" y="2079625"/>
            <a:ext cx="11030674" cy="4133055"/>
          </a:xfrm>
        </p:spPr>
        <p:txBody>
          <a:bodyPr vert="horz" lIns="91440" tIns="45720" rIns="91440" bIns="45720" rtlCol="0" anchor="t">
            <a:normAutofit/>
          </a:bodyPr>
          <a:lstStyle/>
          <a:p>
            <a:r>
              <a:rPr lang="en-US" sz="2000"/>
              <a:t>Families receive a text message notifying that they have an email with their placement. The email contains the following:</a:t>
            </a:r>
            <a:endParaRPr lang="en-US" sz="2000">
              <a:cs typeface="Calibri"/>
            </a:endParaRPr>
          </a:p>
          <a:p>
            <a:pPr lvl="1"/>
            <a:r>
              <a:rPr lang="en-US" sz="2000"/>
              <a:t>The deadline for when they must respond to their placement notification (families have 5 business days).</a:t>
            </a:r>
            <a:endParaRPr lang="en-US" sz="2000">
              <a:cs typeface="Calibri"/>
            </a:endParaRPr>
          </a:p>
          <a:p>
            <a:pPr lvl="1"/>
            <a:r>
              <a:rPr lang="en-US" sz="2000"/>
              <a:t>Instructions on how to accept/decline placement.</a:t>
            </a:r>
            <a:endParaRPr lang="en-US" sz="2000">
              <a:cs typeface="Calibri"/>
            </a:endParaRPr>
          </a:p>
          <a:p>
            <a:pPr lvl="1"/>
            <a:r>
              <a:rPr lang="en-US" sz="2000"/>
              <a:t>Link to application portal where they will accept/decline placement.</a:t>
            </a:r>
            <a:endParaRPr lang="en-US" sz="2000">
              <a:cs typeface="Calibri"/>
            </a:endParaRPr>
          </a:p>
          <a:p>
            <a:pPr lvl="2"/>
            <a:r>
              <a:rPr lang="en-US"/>
              <a:t>Families that declined are prompted to complete a quick survey of why they are declining placement and are placed at the bottom of our waitlist.</a:t>
            </a:r>
            <a:endParaRPr lang="en-US">
              <a:cs typeface="Calibri"/>
            </a:endParaRPr>
          </a:p>
          <a:p>
            <a:pPr lvl="2"/>
            <a:r>
              <a:rPr lang="en-US"/>
              <a:t>Families that do not respond within the deadline are placed at the bottom of our waitlist.</a:t>
            </a:r>
            <a:endParaRPr lang="en-US">
              <a:cs typeface="Calibri"/>
            </a:endParaRPr>
          </a:p>
          <a:p>
            <a:r>
              <a:rPr lang="en-US" sz="2000"/>
              <a:t>Providers are to reach out to families within 5 business days of placement being offered to answer any questions and to encourage families to respond to their placement within the timeline.</a:t>
            </a:r>
            <a:endParaRPr lang="en-US" sz="2000">
              <a:cs typeface="Calibri"/>
            </a:endParaRPr>
          </a:p>
          <a:p>
            <a:pPr lvl="1"/>
            <a:r>
              <a:rPr lang="en-US" sz="1600">
                <a:cs typeface="Calibri"/>
              </a:rPr>
              <a:t>Sharing next steps (start date, family orientation, site orientation, home visit, etc.)</a:t>
            </a:r>
          </a:p>
          <a:p>
            <a:endParaRPr lang="en-US" sz="1600">
              <a:cs typeface="Calibri"/>
            </a:endParaRPr>
          </a:p>
        </p:txBody>
      </p:sp>
      <p:pic>
        <p:nvPicPr>
          <p:cNvPr id="3" name="Picture 2">
            <a:extLst>
              <a:ext uri="{FF2B5EF4-FFF2-40B4-BE49-F238E27FC236}">
                <a16:creationId xmlns:a16="http://schemas.microsoft.com/office/drawing/2014/main" id="{5F171DFD-6FE0-A2C6-31CB-1A5E9AA03D6A}"/>
              </a:ext>
            </a:extLst>
          </p:cNvPr>
          <p:cNvPicPr>
            <a:picLocks noChangeAspect="1"/>
          </p:cNvPicPr>
          <p:nvPr/>
        </p:nvPicPr>
        <p:blipFill>
          <a:blip r:embed="rId6"/>
          <a:stretch>
            <a:fillRect/>
          </a:stretch>
        </p:blipFill>
        <p:spPr>
          <a:xfrm>
            <a:off x="10198435" y="6217865"/>
            <a:ext cx="1993565" cy="640135"/>
          </a:xfrm>
          <a:prstGeom prst="rect">
            <a:avLst/>
          </a:prstGeom>
        </p:spPr>
      </p:pic>
    </p:spTree>
    <p:extLst>
      <p:ext uri="{BB962C8B-B14F-4D97-AF65-F5344CB8AC3E}">
        <p14:creationId xmlns:p14="http://schemas.microsoft.com/office/powerpoint/2010/main" val="544687749"/>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D90F-23C1-62E6-F7A2-FE3D6E657B37}"/>
              </a:ext>
            </a:extLst>
          </p:cNvPr>
          <p:cNvSpPr>
            <a:spLocks noGrp="1"/>
          </p:cNvSpPr>
          <p:nvPr>
            <p:ph type="title"/>
          </p:nvPr>
        </p:nvSpPr>
        <p:spPr/>
        <p:txBody>
          <a:bodyPr/>
          <a:lstStyle/>
          <a:p>
            <a:pPr algn="ctr"/>
            <a:r>
              <a:rPr lang="en-US"/>
              <a:t>Data &amp; Numbers of Applications</a:t>
            </a:r>
          </a:p>
        </p:txBody>
      </p:sp>
      <p:sp>
        <p:nvSpPr>
          <p:cNvPr id="3" name="Content Placeholder 2">
            <a:extLst>
              <a:ext uri="{FF2B5EF4-FFF2-40B4-BE49-F238E27FC236}">
                <a16:creationId xmlns:a16="http://schemas.microsoft.com/office/drawing/2014/main" id="{89F3A3F9-D023-892C-7109-018AA87F3AD1}"/>
              </a:ext>
            </a:extLst>
          </p:cNvPr>
          <p:cNvSpPr>
            <a:spLocks noGrp="1"/>
          </p:cNvSpPr>
          <p:nvPr>
            <p:ph idx="1"/>
          </p:nvPr>
        </p:nvSpPr>
        <p:spPr/>
        <p:txBody>
          <a:bodyPr vert="horz" lIns="91440" tIns="45720" rIns="91440" bIns="45720" rtlCol="0" anchor="t">
            <a:normAutofit/>
          </a:bodyPr>
          <a:lstStyle/>
          <a:p>
            <a:r>
              <a:rPr lang="en-US">
                <a:ea typeface="Calibri"/>
                <a:cs typeface="Calibri"/>
              </a:rPr>
              <a:t>SY 22-23 (Pilot Year)</a:t>
            </a:r>
          </a:p>
          <a:p>
            <a:pPr lvl="1">
              <a:buFont typeface="Courier New" panose="020B0604020202020204" pitchFamily="34" charset="0"/>
              <a:buChar char="o"/>
            </a:pPr>
            <a:r>
              <a:rPr lang="en-US">
                <a:ea typeface="Calibri"/>
                <a:cs typeface="Calibri"/>
              </a:rPr>
              <a:t>Slots 100</a:t>
            </a:r>
          </a:p>
          <a:p>
            <a:pPr lvl="1">
              <a:buFont typeface="Courier New" panose="020B0604020202020204" pitchFamily="34" charset="0"/>
              <a:buChar char="o"/>
            </a:pPr>
            <a:r>
              <a:rPr lang="en-US">
                <a:ea typeface="Calibri"/>
                <a:cs typeface="Calibri"/>
              </a:rPr>
              <a:t>Submitted Applications 986</a:t>
            </a:r>
            <a:endParaRPr lang="en-US"/>
          </a:p>
          <a:p>
            <a:r>
              <a:rPr lang="en-US">
                <a:ea typeface="Calibri"/>
                <a:cs typeface="Calibri"/>
              </a:rPr>
              <a:t>SY 23-24</a:t>
            </a:r>
          </a:p>
          <a:p>
            <a:pPr lvl="1">
              <a:buFont typeface="Courier New" panose="020B0604020202020204" pitchFamily="34" charset="0"/>
              <a:buChar char="o"/>
            </a:pPr>
            <a:r>
              <a:rPr lang="en-US">
                <a:ea typeface="Calibri"/>
                <a:cs typeface="Calibri"/>
              </a:rPr>
              <a:t>Slots 200</a:t>
            </a:r>
          </a:p>
          <a:p>
            <a:pPr lvl="1">
              <a:buFont typeface="Courier New" panose="020B0604020202020204" pitchFamily="34" charset="0"/>
              <a:buChar char="o"/>
            </a:pPr>
            <a:r>
              <a:rPr lang="en-US">
                <a:ea typeface="Calibri"/>
                <a:cs typeface="Calibri"/>
              </a:rPr>
              <a:t>Submitted Applications 1,047</a:t>
            </a:r>
            <a:endParaRPr lang="en-US"/>
          </a:p>
          <a:p>
            <a:r>
              <a:rPr lang="en-US">
                <a:ea typeface="Calibri"/>
                <a:cs typeface="Calibri"/>
              </a:rPr>
              <a:t>SY 24-25</a:t>
            </a:r>
          </a:p>
          <a:p>
            <a:pPr lvl="1">
              <a:buFont typeface="Courier New" panose="020B0604020202020204" pitchFamily="34" charset="0"/>
              <a:buChar char="o"/>
            </a:pPr>
            <a:r>
              <a:rPr lang="en-US">
                <a:ea typeface="Calibri"/>
                <a:cs typeface="Calibri"/>
              </a:rPr>
              <a:t>Slots 305</a:t>
            </a:r>
          </a:p>
          <a:p>
            <a:pPr lvl="1">
              <a:buFont typeface="Courier New" panose="020B0604020202020204" pitchFamily="34" charset="0"/>
              <a:buChar char="o"/>
            </a:pPr>
            <a:r>
              <a:rPr lang="en-US">
                <a:ea typeface="Calibri"/>
                <a:cs typeface="Calibri"/>
              </a:rPr>
              <a:t>Submitted Application 824</a:t>
            </a:r>
          </a:p>
          <a:p>
            <a:endParaRPr lang="en-US">
              <a:ea typeface="Calibri"/>
              <a:cs typeface="Calibri"/>
            </a:endParaRPr>
          </a:p>
        </p:txBody>
      </p:sp>
      <p:pic>
        <p:nvPicPr>
          <p:cNvPr id="4" name="Picture 3">
            <a:extLst>
              <a:ext uri="{FF2B5EF4-FFF2-40B4-BE49-F238E27FC236}">
                <a16:creationId xmlns:a16="http://schemas.microsoft.com/office/drawing/2014/main" id="{FEA4C372-E80F-3BDD-101B-1BC5A50227D1}"/>
              </a:ext>
            </a:extLst>
          </p:cNvPr>
          <p:cNvPicPr>
            <a:picLocks noChangeAspect="1"/>
          </p:cNvPicPr>
          <p:nvPr/>
        </p:nvPicPr>
        <p:blipFill>
          <a:blip r:embed="rId3"/>
          <a:stretch>
            <a:fillRect/>
          </a:stretch>
        </p:blipFill>
        <p:spPr>
          <a:xfrm>
            <a:off x="0" y="6176963"/>
            <a:ext cx="9443522" cy="683625"/>
          </a:xfrm>
          <a:prstGeom prst="rect">
            <a:avLst/>
          </a:prstGeom>
        </p:spPr>
      </p:pic>
      <p:pic>
        <p:nvPicPr>
          <p:cNvPr id="5" name="Picture 4">
            <a:extLst>
              <a:ext uri="{FF2B5EF4-FFF2-40B4-BE49-F238E27FC236}">
                <a16:creationId xmlns:a16="http://schemas.microsoft.com/office/drawing/2014/main" id="{ABFF055E-727B-384B-B2E1-A5CA2F3ED389}"/>
              </a:ext>
            </a:extLst>
          </p:cNvPr>
          <p:cNvPicPr>
            <a:picLocks noChangeAspect="1"/>
          </p:cNvPicPr>
          <p:nvPr/>
        </p:nvPicPr>
        <p:blipFill>
          <a:blip r:embed="rId4"/>
          <a:stretch>
            <a:fillRect/>
          </a:stretch>
        </p:blipFill>
        <p:spPr>
          <a:xfrm>
            <a:off x="9443522" y="6176963"/>
            <a:ext cx="2748478" cy="640135"/>
          </a:xfrm>
          <a:prstGeom prst="rect">
            <a:avLst/>
          </a:prstGeom>
        </p:spPr>
      </p:pic>
      <p:pic>
        <p:nvPicPr>
          <p:cNvPr id="6" name="Picture 5">
            <a:extLst>
              <a:ext uri="{FF2B5EF4-FFF2-40B4-BE49-F238E27FC236}">
                <a16:creationId xmlns:a16="http://schemas.microsoft.com/office/drawing/2014/main" id="{BE920380-A71F-9CFC-2F61-312A8F9ED92C}"/>
              </a:ext>
            </a:extLst>
          </p:cNvPr>
          <p:cNvPicPr>
            <a:picLocks noChangeAspect="1"/>
          </p:cNvPicPr>
          <p:nvPr/>
        </p:nvPicPr>
        <p:blipFill>
          <a:blip r:embed="rId5"/>
          <a:stretch>
            <a:fillRect/>
          </a:stretch>
        </p:blipFill>
        <p:spPr>
          <a:xfrm>
            <a:off x="9032642" y="1486948"/>
            <a:ext cx="2432515" cy="2188654"/>
          </a:xfrm>
          <a:prstGeom prst="rect">
            <a:avLst/>
          </a:prstGeom>
          <a:ln>
            <a:noFill/>
          </a:ln>
          <a:effectLst>
            <a:softEdge rad="112500"/>
          </a:effectLst>
        </p:spPr>
      </p:pic>
    </p:spTree>
    <p:extLst>
      <p:ext uri="{BB962C8B-B14F-4D97-AF65-F5344CB8AC3E}">
        <p14:creationId xmlns:p14="http://schemas.microsoft.com/office/powerpoint/2010/main" val="925122017"/>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EB77-04D7-039F-2F20-FBF98D37D8D7}"/>
              </a:ext>
            </a:extLst>
          </p:cNvPr>
          <p:cNvSpPr>
            <a:spLocks noGrp="1"/>
          </p:cNvSpPr>
          <p:nvPr>
            <p:ph type="title"/>
          </p:nvPr>
        </p:nvSpPr>
        <p:spPr/>
        <p:txBody>
          <a:bodyPr>
            <a:normAutofit/>
          </a:bodyPr>
          <a:lstStyle/>
          <a:p>
            <a:r>
              <a:rPr lang="en-US" sz="3600">
                <a:latin typeface="Calibri"/>
                <a:cs typeface="Calibri"/>
              </a:rPr>
              <a:t>Attendance Policy </a:t>
            </a:r>
          </a:p>
        </p:txBody>
      </p:sp>
      <p:sp>
        <p:nvSpPr>
          <p:cNvPr id="3" name="Content Placeholder 2">
            <a:extLst>
              <a:ext uri="{FF2B5EF4-FFF2-40B4-BE49-F238E27FC236}">
                <a16:creationId xmlns:a16="http://schemas.microsoft.com/office/drawing/2014/main" id="{B4840526-228F-6C17-9588-4B1902910B6A}"/>
              </a:ext>
            </a:extLst>
          </p:cNvPr>
          <p:cNvSpPr>
            <a:spLocks noGrp="1"/>
          </p:cNvSpPr>
          <p:nvPr>
            <p:ph sz="half" idx="1"/>
          </p:nvPr>
        </p:nvSpPr>
        <p:spPr/>
        <p:txBody>
          <a:bodyPr vert="horz" lIns="91440" tIns="45720" rIns="91440" bIns="45720" rtlCol="0" anchor="t">
            <a:normAutofit fontScale="92500" lnSpcReduction="10000"/>
          </a:bodyPr>
          <a:lstStyle/>
          <a:p>
            <a:r>
              <a:rPr lang="en-US" sz="1600">
                <a:cs typeface="Calibri Light"/>
              </a:rPr>
              <a:t>Attendance must be taken daily, entered on a weekly basis, and submitted in </a:t>
            </a:r>
            <a:r>
              <a:rPr lang="en-US" sz="1600" err="1">
                <a:cs typeface="Calibri Light"/>
              </a:rPr>
              <a:t>BridgeCare</a:t>
            </a:r>
            <a:r>
              <a:rPr lang="en-US" sz="1600">
                <a:cs typeface="Calibri Light"/>
              </a:rPr>
              <a:t> on the last school day of each month by noon.</a:t>
            </a:r>
            <a:endParaRPr lang="en-US"/>
          </a:p>
          <a:p>
            <a:r>
              <a:rPr lang="en-US" sz="1600">
                <a:cs typeface="Calibri Light"/>
              </a:rPr>
              <a:t>If a child is absent, it is the site administrator’s responsibility to contact the family.</a:t>
            </a:r>
            <a:endParaRPr lang="en-US">
              <a:cs typeface="Calibri" panose="020F0502020204030204"/>
            </a:endParaRPr>
          </a:p>
          <a:p>
            <a:r>
              <a:rPr lang="en-US" sz="1600">
                <a:cs typeface="Calibri Light"/>
              </a:rPr>
              <a:t>Attendance designees are responsible for notifying the WTS Enrollment Coordinator when a child has missed 3 or more days. </a:t>
            </a:r>
          </a:p>
          <a:p>
            <a:r>
              <a:rPr lang="en-US" sz="1600">
                <a:cs typeface="Calibri Light"/>
              </a:rPr>
              <a:t>Site administrators are responsible for notifying WTS Enrollment Coordinator of any excessive absences.  </a:t>
            </a:r>
          </a:p>
          <a:p>
            <a:r>
              <a:rPr lang="en-US" sz="1600">
                <a:cs typeface="Calibri Light"/>
              </a:rPr>
              <a:t>If a child misses 5 or more consecutive days, please notify the WTS Enrollment Coordinator. If multiple attempts have been made to contact the family and has been unsuccessful, the site administrator should send a final contact to the family indicating that they will need to inform the site of their decision regarding their child’s participation in the program</a:t>
            </a:r>
          </a:p>
          <a:p>
            <a:r>
              <a:rPr lang="en-US" sz="1600">
                <a:cs typeface="Calibri Light"/>
              </a:rPr>
              <a:t>If a child misses 10 or more school days within a month, he/she could potentially forfeit his/her slot in the program</a:t>
            </a:r>
          </a:p>
          <a:p>
            <a:endParaRPr lang="en-US" sz="1600">
              <a:cs typeface="Calibri Light"/>
            </a:endParaRPr>
          </a:p>
          <a:p>
            <a:endParaRPr lang="en-US" sz="1400" b="1">
              <a:ea typeface="+mn-lt"/>
              <a:cs typeface="+mn-lt"/>
            </a:endParaRPr>
          </a:p>
          <a:p>
            <a:pPr marL="0" indent="0">
              <a:buNone/>
            </a:pPr>
            <a:endParaRPr lang="en-US" sz="1400" b="1">
              <a:cs typeface="Calibri"/>
            </a:endParaRPr>
          </a:p>
        </p:txBody>
      </p:sp>
      <p:sp>
        <p:nvSpPr>
          <p:cNvPr id="4" name="Content Placeholder 3">
            <a:extLst>
              <a:ext uri="{FF2B5EF4-FFF2-40B4-BE49-F238E27FC236}">
                <a16:creationId xmlns:a16="http://schemas.microsoft.com/office/drawing/2014/main" id="{E4F83077-2534-809F-98D4-BFE5CA7E946E}"/>
              </a:ext>
            </a:extLst>
          </p:cNvPr>
          <p:cNvSpPr>
            <a:spLocks noGrp="1"/>
          </p:cNvSpPr>
          <p:nvPr>
            <p:ph sz="half" idx="2"/>
          </p:nvPr>
        </p:nvSpPr>
        <p:spPr/>
        <p:txBody>
          <a:bodyPr vert="horz" lIns="91440" tIns="45720" rIns="91440" bIns="45720" rtlCol="0" anchor="t">
            <a:normAutofit fontScale="92500" lnSpcReduction="10000"/>
          </a:bodyPr>
          <a:lstStyle/>
          <a:p>
            <a:pPr marL="0" indent="0" algn="ctr">
              <a:buNone/>
            </a:pPr>
            <a:endParaRPr lang="en-US" sz="1200" b="1" i="1">
              <a:latin typeface="Arial"/>
              <a:cs typeface="Calibri"/>
            </a:endParaRPr>
          </a:p>
          <a:p>
            <a:endParaRPr lang="en-US" sz="1200">
              <a:ea typeface="+mn-lt"/>
              <a:cs typeface="Arial"/>
            </a:endParaRPr>
          </a:p>
        </p:txBody>
      </p:sp>
      <p:pic>
        <p:nvPicPr>
          <p:cNvPr id="6" name="Picture 5">
            <a:extLst>
              <a:ext uri="{FF2B5EF4-FFF2-40B4-BE49-F238E27FC236}">
                <a16:creationId xmlns:a16="http://schemas.microsoft.com/office/drawing/2014/main" id="{16D2EEA7-1933-246D-1A40-1939A5E79673}"/>
              </a:ext>
            </a:extLst>
          </p:cNvPr>
          <p:cNvPicPr>
            <a:picLocks noChangeAspect="1"/>
          </p:cNvPicPr>
          <p:nvPr/>
        </p:nvPicPr>
        <p:blipFill>
          <a:blip r:embed="rId2"/>
          <a:stretch>
            <a:fillRect/>
          </a:stretch>
        </p:blipFill>
        <p:spPr>
          <a:xfrm>
            <a:off x="9542352" y="6176963"/>
            <a:ext cx="2649648" cy="640135"/>
          </a:xfrm>
          <a:prstGeom prst="rect">
            <a:avLst/>
          </a:prstGeom>
        </p:spPr>
      </p:pic>
      <p:pic>
        <p:nvPicPr>
          <p:cNvPr id="7" name="Picture 6" descr="A poster of a group of kids&#10;&#10;Description automatically generated">
            <a:extLst>
              <a:ext uri="{FF2B5EF4-FFF2-40B4-BE49-F238E27FC236}">
                <a16:creationId xmlns:a16="http://schemas.microsoft.com/office/drawing/2014/main" id="{562C2020-A023-F2DF-FABA-84BCCD3D0102}"/>
              </a:ext>
            </a:extLst>
          </p:cNvPr>
          <p:cNvPicPr>
            <a:picLocks noChangeAspect="1"/>
          </p:cNvPicPr>
          <p:nvPr/>
        </p:nvPicPr>
        <p:blipFill>
          <a:blip r:embed="rId3"/>
          <a:stretch>
            <a:fillRect/>
          </a:stretch>
        </p:blipFill>
        <p:spPr>
          <a:xfrm>
            <a:off x="6637132" y="1713884"/>
            <a:ext cx="4868509" cy="3739515"/>
          </a:xfrm>
          <a:prstGeom prst="rect">
            <a:avLst/>
          </a:prstGeom>
        </p:spPr>
      </p:pic>
      <p:pic>
        <p:nvPicPr>
          <p:cNvPr id="8" name="Picture 7">
            <a:extLst>
              <a:ext uri="{FF2B5EF4-FFF2-40B4-BE49-F238E27FC236}">
                <a16:creationId xmlns:a16="http://schemas.microsoft.com/office/drawing/2014/main" id="{E290D5AE-3B4C-4768-C418-7CD49F32AFB6}"/>
              </a:ext>
            </a:extLst>
          </p:cNvPr>
          <p:cNvPicPr>
            <a:picLocks noChangeAspect="1"/>
          </p:cNvPicPr>
          <p:nvPr/>
        </p:nvPicPr>
        <p:blipFill>
          <a:blip r:embed="rId4"/>
          <a:stretch>
            <a:fillRect/>
          </a:stretch>
        </p:blipFill>
        <p:spPr>
          <a:xfrm>
            <a:off x="0" y="6176963"/>
            <a:ext cx="9542352" cy="682811"/>
          </a:xfrm>
          <a:prstGeom prst="rect">
            <a:avLst/>
          </a:prstGeom>
        </p:spPr>
      </p:pic>
    </p:spTree>
    <p:extLst>
      <p:ext uri="{BB962C8B-B14F-4D97-AF65-F5344CB8AC3E}">
        <p14:creationId xmlns:p14="http://schemas.microsoft.com/office/powerpoint/2010/main" val="1354820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E3ABEF-2FF7-99D8-6E2D-B1AF477BEB77}"/>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Attendance Submission </a:t>
            </a:r>
          </a:p>
          <a:p>
            <a:endParaRPr lang="en-US" sz="4000" kern="120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6C6473-EBBE-E073-4C33-EA413D92AAD7}"/>
              </a:ext>
            </a:extLst>
          </p:cNvPr>
          <p:cNvSpPr>
            <a:spLocks/>
          </p:cNvSpPr>
          <p:nvPr/>
        </p:nvSpPr>
        <p:spPr>
          <a:xfrm>
            <a:off x="1371894" y="1737360"/>
            <a:ext cx="4886207" cy="4103276"/>
          </a:xfrm>
          <a:prstGeom prst="rect">
            <a:avLst/>
          </a:prstGeom>
        </p:spPr>
        <p:txBody>
          <a:bodyPr vert="horz" lIns="91440" tIns="45720" rIns="91440" bIns="45720" rtlCol="0" anchor="t">
            <a:normAutofit/>
          </a:bodyPr>
          <a:lstStyle/>
          <a:p>
            <a:pPr algn="ctr" defTabSz="859536">
              <a:spcAft>
                <a:spcPts val="600"/>
              </a:spcAft>
            </a:pPr>
            <a:r>
              <a:rPr lang="en-US" sz="1880" b="1" kern="1200">
                <a:solidFill>
                  <a:schemeClr val="tx1"/>
                </a:solidFill>
                <a:latin typeface="Arial"/>
                <a:ea typeface="+mn-ea"/>
                <a:cs typeface="Arial"/>
              </a:rPr>
              <a:t>Attendance Exceptions</a:t>
            </a:r>
          </a:p>
          <a:p>
            <a:pPr defTabSz="859536">
              <a:spcAft>
                <a:spcPts val="600"/>
              </a:spcAft>
            </a:pPr>
            <a:r>
              <a:rPr lang="en-US" sz="1504" kern="1200">
                <a:solidFill>
                  <a:schemeClr val="tx1"/>
                </a:solidFill>
                <a:latin typeface="+mn-lt"/>
                <a:ea typeface="+mn-ea"/>
                <a:cs typeface="Calibri"/>
              </a:rPr>
              <a:t>Exceptions for an individual child’s attendance can be requested for certain conditions such as: </a:t>
            </a:r>
          </a:p>
          <a:p>
            <a:pPr marL="429768" lvl="1" defTabSz="859536">
              <a:spcAft>
                <a:spcPts val="600"/>
              </a:spcAft>
            </a:pPr>
            <a:r>
              <a:rPr lang="en-US" sz="1504" kern="1200">
                <a:solidFill>
                  <a:schemeClr val="tx1"/>
                </a:solidFill>
                <a:latin typeface="+mn-lt"/>
                <a:ea typeface="+mn-ea"/>
                <a:cs typeface="Calibri"/>
              </a:rPr>
              <a:t>Illness, hospitalization, military leave, a family emergency, crisis requiring family travel, </a:t>
            </a:r>
            <a:r>
              <a:rPr lang="en-US" sz="1504" u="sng" kern="1200">
                <a:solidFill>
                  <a:schemeClr val="tx1"/>
                </a:solidFill>
                <a:latin typeface="+mn-lt"/>
                <a:ea typeface="+mn-ea"/>
                <a:cs typeface="Calibri"/>
              </a:rPr>
              <a:t>or</a:t>
            </a:r>
            <a:r>
              <a:rPr lang="en-US" sz="1504" kern="1200">
                <a:solidFill>
                  <a:schemeClr val="tx1"/>
                </a:solidFill>
                <a:latin typeface="+mn-lt"/>
                <a:ea typeface="+mn-ea"/>
                <a:cs typeface="Calibri"/>
              </a:rPr>
              <a:t> </a:t>
            </a:r>
          </a:p>
          <a:p>
            <a:pPr marL="429768" lvl="1" defTabSz="859536">
              <a:spcAft>
                <a:spcPts val="600"/>
              </a:spcAft>
            </a:pPr>
            <a:r>
              <a:rPr lang="en-US" sz="1504" kern="1200">
                <a:solidFill>
                  <a:schemeClr val="tx1"/>
                </a:solidFill>
                <a:latin typeface="+mn-lt"/>
                <a:ea typeface="+mn-ea"/>
                <a:cs typeface="Calibri"/>
              </a:rPr>
              <a:t>For natural disasters such as hurricanes, tornadoes, flooding, </a:t>
            </a:r>
            <a:r>
              <a:rPr lang="en-US" sz="1504" u="sng" kern="1200">
                <a:solidFill>
                  <a:schemeClr val="tx1"/>
                </a:solidFill>
                <a:latin typeface="+mn-lt"/>
                <a:ea typeface="+mn-ea"/>
                <a:cs typeface="Calibri"/>
              </a:rPr>
              <a:t>or</a:t>
            </a:r>
            <a:r>
              <a:rPr lang="en-US" sz="1504" kern="1200">
                <a:solidFill>
                  <a:schemeClr val="tx1"/>
                </a:solidFill>
                <a:latin typeface="+mn-lt"/>
                <a:ea typeface="+mn-ea"/>
                <a:cs typeface="Calibri"/>
              </a:rPr>
              <a:t> </a:t>
            </a:r>
          </a:p>
          <a:p>
            <a:pPr marL="429768" lvl="1" defTabSz="859536">
              <a:spcAft>
                <a:spcPts val="600"/>
              </a:spcAft>
            </a:pPr>
            <a:r>
              <a:rPr lang="en-US" sz="1504" kern="1200">
                <a:solidFill>
                  <a:schemeClr val="tx1"/>
                </a:solidFill>
                <a:latin typeface="+mn-lt"/>
                <a:ea typeface="+mn-ea"/>
                <a:cs typeface="Calibri"/>
              </a:rPr>
              <a:t>Other conditions that require the Wake </a:t>
            </a:r>
            <a:r>
              <a:rPr lang="en-US" sz="1504" kern="1200" err="1">
                <a:solidFill>
                  <a:schemeClr val="tx1"/>
                </a:solidFill>
                <a:latin typeface="+mn-lt"/>
                <a:ea typeface="+mn-ea"/>
                <a:cs typeface="Calibri"/>
              </a:rPr>
              <a:t>ThreeSchool</a:t>
            </a:r>
            <a:r>
              <a:rPr lang="en-US" sz="1504" kern="1200">
                <a:solidFill>
                  <a:schemeClr val="tx1"/>
                </a:solidFill>
                <a:latin typeface="+mn-lt"/>
                <a:ea typeface="+mn-ea"/>
                <a:cs typeface="Calibri"/>
              </a:rPr>
              <a:t> site to close due to damages </a:t>
            </a:r>
            <a:r>
              <a:rPr lang="en-US" sz="1504" i="1" kern="1200">
                <a:solidFill>
                  <a:schemeClr val="tx1"/>
                </a:solidFill>
                <a:latin typeface="+mn-lt"/>
                <a:ea typeface="+mn-ea"/>
                <a:cs typeface="Calibri"/>
              </a:rPr>
              <a:t>(i.e., fire, water, damage, loss of heating/air, etc.)</a:t>
            </a:r>
            <a:r>
              <a:rPr lang="en-US" sz="1504" kern="1200">
                <a:solidFill>
                  <a:schemeClr val="tx1"/>
                </a:solidFill>
                <a:latin typeface="+mn-lt"/>
                <a:ea typeface="+mn-ea"/>
                <a:cs typeface="Calibri"/>
              </a:rPr>
              <a:t>. </a:t>
            </a:r>
          </a:p>
          <a:p>
            <a:pPr marL="685800" lvl="1">
              <a:spcAft>
                <a:spcPts val="600"/>
              </a:spcAft>
            </a:pPr>
            <a:endParaRPr lang="en-US" sz="1000">
              <a:cs typeface="Calibri"/>
            </a:endParaRPr>
          </a:p>
        </p:txBody>
      </p:sp>
      <p:sp>
        <p:nvSpPr>
          <p:cNvPr id="4" name="Content Placeholder 3">
            <a:extLst>
              <a:ext uri="{FF2B5EF4-FFF2-40B4-BE49-F238E27FC236}">
                <a16:creationId xmlns:a16="http://schemas.microsoft.com/office/drawing/2014/main" id="{E3B5B54B-E4A3-5A97-4E89-407E70D09921}"/>
              </a:ext>
            </a:extLst>
          </p:cNvPr>
          <p:cNvSpPr>
            <a:spLocks/>
          </p:cNvSpPr>
          <p:nvPr/>
        </p:nvSpPr>
        <p:spPr>
          <a:xfrm>
            <a:off x="6401812" y="1737360"/>
            <a:ext cx="4886207" cy="4103276"/>
          </a:xfrm>
          <a:prstGeom prst="rect">
            <a:avLst/>
          </a:prstGeom>
        </p:spPr>
        <p:txBody>
          <a:bodyPr vert="horz" lIns="91440" tIns="45720" rIns="91440" bIns="45720" rtlCol="0" anchor="t">
            <a:normAutofit/>
          </a:bodyPr>
          <a:lstStyle/>
          <a:p>
            <a:pPr marL="429768" algn="ctr" defTabSz="859536">
              <a:lnSpc>
                <a:spcPct val="90000"/>
              </a:lnSpc>
              <a:spcAft>
                <a:spcPts val="600"/>
              </a:spcAft>
            </a:pPr>
            <a:r>
              <a:rPr lang="en-US" sz="1880" b="1" kern="1200">
                <a:solidFill>
                  <a:schemeClr val="tx1"/>
                </a:solidFill>
                <a:latin typeface="+mn-lt"/>
                <a:ea typeface="+mn-ea"/>
                <a:cs typeface="Calibri"/>
              </a:rPr>
              <a:t>Extended Family Vacation </a:t>
            </a:r>
            <a:endParaRPr lang="en-US" sz="1880" kern="1200">
              <a:solidFill>
                <a:schemeClr val="tx1"/>
              </a:solidFill>
              <a:latin typeface="+mn-lt"/>
              <a:ea typeface="+mn-ea"/>
              <a:cs typeface="Calibri"/>
            </a:endParaRPr>
          </a:p>
          <a:p>
            <a:pPr defTabSz="859536">
              <a:lnSpc>
                <a:spcPct val="90000"/>
              </a:lnSpc>
              <a:spcAft>
                <a:spcPts val="600"/>
              </a:spcAft>
            </a:pPr>
            <a:r>
              <a:rPr lang="en-US" sz="1504" kern="1200">
                <a:solidFill>
                  <a:schemeClr val="tx1"/>
                </a:solidFill>
                <a:latin typeface="+mn-lt"/>
                <a:ea typeface="+mn-ea"/>
                <a:cs typeface="Calibri"/>
              </a:rPr>
              <a:t>Each WTS child is eligible for excused absences for up to five (5) consecutive school days for an extended vacation. Each child is eligible for one (1) extended family vacation per WTS school year. Written notice should be provided to the WTS site at least one week in advance, noting the beginning and end dates of the child’s vacation-related absences. </a:t>
            </a:r>
          </a:p>
          <a:p>
            <a:pPr marL="161163" indent="-161163" defTabSz="859536">
              <a:lnSpc>
                <a:spcPct val="90000"/>
              </a:lnSpc>
              <a:spcAft>
                <a:spcPts val="600"/>
              </a:spcAft>
            </a:pPr>
            <a:r>
              <a:rPr lang="en-US" sz="1504" kern="1200">
                <a:solidFill>
                  <a:schemeClr val="tx1"/>
                </a:solidFill>
                <a:latin typeface="+mn-lt"/>
                <a:ea typeface="+mn-ea"/>
                <a:cs typeface="Calibri"/>
              </a:rPr>
              <a:t>Any vacation-related absences that persist longer than five days will jeopardize the child’s continued enrollment in the Wake </a:t>
            </a:r>
            <a:r>
              <a:rPr lang="en-US" sz="1504" kern="1200" err="1">
                <a:solidFill>
                  <a:schemeClr val="tx1"/>
                </a:solidFill>
                <a:latin typeface="+mn-lt"/>
                <a:ea typeface="+mn-ea"/>
                <a:cs typeface="Calibri"/>
              </a:rPr>
              <a:t>ThreeSchool</a:t>
            </a:r>
            <a:r>
              <a:rPr lang="en-US" sz="1504" kern="1200">
                <a:solidFill>
                  <a:schemeClr val="tx1"/>
                </a:solidFill>
                <a:latin typeface="+mn-lt"/>
                <a:ea typeface="+mn-ea"/>
                <a:cs typeface="Calibri"/>
              </a:rPr>
              <a:t> classroom.  </a:t>
            </a:r>
          </a:p>
          <a:p>
            <a:pPr marL="161163" indent="-161163" defTabSz="859536">
              <a:lnSpc>
                <a:spcPct val="90000"/>
              </a:lnSpc>
              <a:spcAft>
                <a:spcPts val="600"/>
              </a:spcAft>
            </a:pPr>
            <a:r>
              <a:rPr lang="en-US" sz="1504" kern="1200">
                <a:solidFill>
                  <a:schemeClr val="tx1"/>
                </a:solidFill>
                <a:latin typeface="+mn-lt"/>
                <a:ea typeface="+mn-ea"/>
                <a:cs typeface="Calibri"/>
              </a:rPr>
              <a:t>Wake </a:t>
            </a:r>
            <a:r>
              <a:rPr lang="en-US" sz="1504" kern="1200" err="1">
                <a:solidFill>
                  <a:schemeClr val="tx1"/>
                </a:solidFill>
                <a:latin typeface="+mn-lt"/>
                <a:ea typeface="+mn-ea"/>
                <a:cs typeface="Calibri"/>
              </a:rPr>
              <a:t>ThreeSchool</a:t>
            </a:r>
            <a:r>
              <a:rPr lang="en-US" sz="1504" kern="1200">
                <a:solidFill>
                  <a:schemeClr val="tx1"/>
                </a:solidFill>
                <a:latin typeface="+mn-lt"/>
                <a:ea typeface="+mn-ea"/>
                <a:cs typeface="Calibri"/>
              </a:rPr>
              <a:t> Enrollment Coordinator should be informed of any attendance exceptions in writing. </a:t>
            </a:r>
          </a:p>
          <a:p>
            <a:pPr marL="161163" indent="-161163" defTabSz="859536">
              <a:lnSpc>
                <a:spcPct val="90000"/>
              </a:lnSpc>
              <a:spcAft>
                <a:spcPts val="600"/>
              </a:spcAft>
            </a:pPr>
            <a:r>
              <a:rPr lang="en-US" sz="1504" kern="1200">
                <a:solidFill>
                  <a:schemeClr val="tx1"/>
                </a:solidFill>
                <a:latin typeface="+mn-lt"/>
                <a:ea typeface="+mn-ea"/>
                <a:cs typeface="Calibri"/>
              </a:rPr>
              <a:t>If the Wake </a:t>
            </a:r>
            <a:r>
              <a:rPr lang="en-US" sz="1504" kern="1200" err="1">
                <a:solidFill>
                  <a:schemeClr val="tx1"/>
                </a:solidFill>
                <a:latin typeface="+mn-lt"/>
                <a:ea typeface="+mn-ea"/>
                <a:cs typeface="Calibri"/>
              </a:rPr>
              <a:t>ThreeSchool</a:t>
            </a:r>
            <a:r>
              <a:rPr lang="en-US" sz="1504" kern="1200">
                <a:solidFill>
                  <a:schemeClr val="tx1"/>
                </a:solidFill>
                <a:latin typeface="+mn-lt"/>
                <a:ea typeface="+mn-ea"/>
                <a:cs typeface="Calibri"/>
              </a:rPr>
              <a:t> classroom must close for any reason (including but not limited to those listed above), the Site Administrator must inform the Wake </a:t>
            </a:r>
            <a:r>
              <a:rPr lang="en-US" sz="1504" kern="1200" err="1">
                <a:solidFill>
                  <a:schemeClr val="tx1"/>
                </a:solidFill>
                <a:latin typeface="+mn-lt"/>
                <a:ea typeface="+mn-ea"/>
                <a:cs typeface="Calibri"/>
              </a:rPr>
              <a:t>ThreeSchool</a:t>
            </a:r>
            <a:r>
              <a:rPr lang="en-US" sz="1504" kern="1200">
                <a:solidFill>
                  <a:schemeClr val="tx1"/>
                </a:solidFill>
                <a:latin typeface="+mn-lt"/>
                <a:ea typeface="+mn-ea"/>
                <a:cs typeface="Calibri"/>
              </a:rPr>
              <a:t> Enrollment Coordinator as soon as the decision has been made to close the classroom.</a:t>
            </a:r>
          </a:p>
          <a:p>
            <a:pPr defTabSz="859536">
              <a:lnSpc>
                <a:spcPct val="90000"/>
              </a:lnSpc>
              <a:spcAft>
                <a:spcPts val="600"/>
              </a:spcAft>
            </a:pPr>
            <a:endParaRPr lang="en-US" sz="1504" kern="1200">
              <a:solidFill>
                <a:schemeClr val="tx1"/>
              </a:solidFill>
              <a:latin typeface="+mn-lt"/>
              <a:ea typeface="+mn-ea"/>
              <a:cs typeface="Calibri"/>
            </a:endParaRPr>
          </a:p>
          <a:p>
            <a:pPr>
              <a:lnSpc>
                <a:spcPct val="90000"/>
              </a:lnSpc>
              <a:spcAft>
                <a:spcPts val="600"/>
              </a:spcAft>
            </a:pPr>
            <a:endParaRPr lang="en-US">
              <a:cs typeface="Calibri"/>
            </a:endParaRPr>
          </a:p>
        </p:txBody>
      </p:sp>
      <p:pic>
        <p:nvPicPr>
          <p:cNvPr id="5" name="Picture 4" descr="A group of kids sitting at desks&#10;&#10;Description automatically generated">
            <a:extLst>
              <a:ext uri="{FF2B5EF4-FFF2-40B4-BE49-F238E27FC236}">
                <a16:creationId xmlns:a16="http://schemas.microsoft.com/office/drawing/2014/main" id="{DE761B1D-C43F-9626-90B0-11193D0F5D40}"/>
              </a:ext>
            </a:extLst>
          </p:cNvPr>
          <p:cNvPicPr>
            <a:picLocks noChangeAspect="1"/>
          </p:cNvPicPr>
          <p:nvPr/>
        </p:nvPicPr>
        <p:blipFill>
          <a:blip r:embed="rId2"/>
          <a:stretch>
            <a:fillRect/>
          </a:stretch>
        </p:blipFill>
        <p:spPr>
          <a:xfrm>
            <a:off x="841174" y="4545801"/>
            <a:ext cx="5263451" cy="1877237"/>
          </a:xfrm>
          <a:prstGeom prst="rect">
            <a:avLst/>
          </a:prstGeom>
        </p:spPr>
      </p:pic>
      <p:pic>
        <p:nvPicPr>
          <p:cNvPr id="6" name="Picture 5">
            <a:extLst>
              <a:ext uri="{FF2B5EF4-FFF2-40B4-BE49-F238E27FC236}">
                <a16:creationId xmlns:a16="http://schemas.microsoft.com/office/drawing/2014/main" id="{1A27534D-733E-FE64-7F82-3474C5C2DC43}"/>
              </a:ext>
            </a:extLst>
          </p:cNvPr>
          <p:cNvPicPr>
            <a:picLocks noChangeAspect="1"/>
          </p:cNvPicPr>
          <p:nvPr/>
        </p:nvPicPr>
        <p:blipFill>
          <a:blip r:embed="rId3"/>
          <a:stretch>
            <a:fillRect/>
          </a:stretch>
        </p:blipFill>
        <p:spPr>
          <a:xfrm>
            <a:off x="10421799" y="-115985"/>
            <a:ext cx="1560711" cy="1853345"/>
          </a:xfrm>
          <a:prstGeom prst="rect">
            <a:avLst/>
          </a:prstGeom>
        </p:spPr>
      </p:pic>
    </p:spTree>
    <p:extLst>
      <p:ext uri="{BB962C8B-B14F-4D97-AF65-F5344CB8AC3E}">
        <p14:creationId xmlns:p14="http://schemas.microsoft.com/office/powerpoint/2010/main" val="1628244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3E94-5A4A-6E37-6FCE-39B1791187AE}"/>
              </a:ext>
            </a:extLst>
          </p:cNvPr>
          <p:cNvSpPr>
            <a:spLocks noGrp="1"/>
          </p:cNvSpPr>
          <p:nvPr>
            <p:ph type="title"/>
          </p:nvPr>
        </p:nvSpPr>
        <p:spPr/>
        <p:txBody>
          <a:bodyPr/>
          <a:lstStyle/>
          <a:p>
            <a:r>
              <a:rPr lang="en-US"/>
              <a:t>Rolling Enrollment &amp; Ongoing Enrollment </a:t>
            </a:r>
          </a:p>
        </p:txBody>
      </p:sp>
      <p:sp>
        <p:nvSpPr>
          <p:cNvPr id="3" name="Text Placeholder 2">
            <a:extLst>
              <a:ext uri="{FF2B5EF4-FFF2-40B4-BE49-F238E27FC236}">
                <a16:creationId xmlns:a16="http://schemas.microsoft.com/office/drawing/2014/main" id="{1CAD8552-3558-FCFD-345E-5BD54045C41C}"/>
              </a:ext>
            </a:extLst>
          </p:cNvPr>
          <p:cNvSpPr>
            <a:spLocks noGrp="1"/>
          </p:cNvSpPr>
          <p:nvPr>
            <p:ph type="body" idx="1"/>
          </p:nvPr>
        </p:nvSpPr>
        <p:spPr/>
        <p:txBody>
          <a:bodyPr/>
          <a:lstStyle/>
          <a:p>
            <a:pPr marL="186262" indent="0">
              <a:buNone/>
            </a:pPr>
            <a:r>
              <a:rPr lang="en-US" sz="2800"/>
              <a:t>Rolling Enrollment Dates Are:</a:t>
            </a:r>
          </a:p>
          <a:p>
            <a:r>
              <a:rPr lang="en-US" sz="2800"/>
              <a:t>6/28</a:t>
            </a:r>
          </a:p>
          <a:p>
            <a:r>
              <a:rPr lang="en-US" sz="2800"/>
              <a:t>7/12</a:t>
            </a:r>
          </a:p>
          <a:p>
            <a:r>
              <a:rPr lang="en-US" sz="2800"/>
              <a:t>7/26</a:t>
            </a:r>
          </a:p>
          <a:p>
            <a:r>
              <a:rPr lang="en-US" sz="2800"/>
              <a:t>8/9</a:t>
            </a:r>
          </a:p>
          <a:p>
            <a:r>
              <a:rPr lang="en-US" sz="2800"/>
              <a:t>8/23</a:t>
            </a:r>
            <a:r>
              <a:rPr lang="en-US"/>
              <a:t>		</a:t>
            </a:r>
          </a:p>
        </p:txBody>
      </p:sp>
      <p:sp>
        <p:nvSpPr>
          <p:cNvPr id="4" name="Text Placeholder 3">
            <a:extLst>
              <a:ext uri="{FF2B5EF4-FFF2-40B4-BE49-F238E27FC236}">
                <a16:creationId xmlns:a16="http://schemas.microsoft.com/office/drawing/2014/main" id="{DC9CA464-F421-D385-39E7-415AF6619FF9}"/>
              </a:ext>
            </a:extLst>
          </p:cNvPr>
          <p:cNvSpPr>
            <a:spLocks noGrp="1"/>
          </p:cNvSpPr>
          <p:nvPr>
            <p:ph type="body" idx="2"/>
          </p:nvPr>
        </p:nvSpPr>
        <p:spPr/>
        <p:txBody>
          <a:bodyPr/>
          <a:lstStyle/>
          <a:p>
            <a:pPr marL="186262" indent="0">
              <a:buNone/>
            </a:pPr>
            <a:r>
              <a:rPr lang="en-US" sz="2400"/>
              <a:t>Ongoing Enrollment </a:t>
            </a:r>
          </a:p>
          <a:p>
            <a:r>
              <a:rPr lang="en-US" sz="2400"/>
              <a:t>Any slots that are open will be filled on an ongoing basis every Friday </a:t>
            </a:r>
          </a:p>
          <a:p>
            <a:r>
              <a:rPr lang="en-US" sz="2400"/>
              <a:t>Slots will be filled throughout the year until the end of March 2025</a:t>
            </a:r>
          </a:p>
          <a:p>
            <a:endParaRPr lang="en-US"/>
          </a:p>
        </p:txBody>
      </p:sp>
      <p:pic>
        <p:nvPicPr>
          <p:cNvPr id="5" name="Picture 4">
            <a:extLst>
              <a:ext uri="{FF2B5EF4-FFF2-40B4-BE49-F238E27FC236}">
                <a16:creationId xmlns:a16="http://schemas.microsoft.com/office/drawing/2014/main" id="{13AA367D-CF4F-5CFA-3411-9BD8C4A34DDB}"/>
              </a:ext>
            </a:extLst>
          </p:cNvPr>
          <p:cNvPicPr>
            <a:picLocks noChangeAspect="1"/>
          </p:cNvPicPr>
          <p:nvPr/>
        </p:nvPicPr>
        <p:blipFill>
          <a:blip r:embed="rId2"/>
          <a:stretch>
            <a:fillRect/>
          </a:stretch>
        </p:blipFill>
        <p:spPr>
          <a:xfrm>
            <a:off x="9825511" y="136894"/>
            <a:ext cx="1950889" cy="1676545"/>
          </a:xfrm>
          <a:prstGeom prst="rect">
            <a:avLst/>
          </a:prstGeom>
        </p:spPr>
      </p:pic>
      <p:pic>
        <p:nvPicPr>
          <p:cNvPr id="6" name="Picture 5">
            <a:extLst>
              <a:ext uri="{FF2B5EF4-FFF2-40B4-BE49-F238E27FC236}">
                <a16:creationId xmlns:a16="http://schemas.microsoft.com/office/drawing/2014/main" id="{DDD1990B-1822-0A2E-ABB1-DFAFD9A8A863}"/>
              </a:ext>
            </a:extLst>
          </p:cNvPr>
          <p:cNvPicPr>
            <a:picLocks noChangeAspect="1"/>
          </p:cNvPicPr>
          <p:nvPr/>
        </p:nvPicPr>
        <p:blipFill>
          <a:blip r:embed="rId3"/>
          <a:stretch>
            <a:fillRect/>
          </a:stretch>
        </p:blipFill>
        <p:spPr>
          <a:xfrm>
            <a:off x="0" y="4415288"/>
            <a:ext cx="1950889" cy="1676545"/>
          </a:xfrm>
          <a:prstGeom prst="rect">
            <a:avLst/>
          </a:prstGeom>
        </p:spPr>
      </p:pic>
      <p:pic>
        <p:nvPicPr>
          <p:cNvPr id="7" name="Picture 6">
            <a:extLst>
              <a:ext uri="{FF2B5EF4-FFF2-40B4-BE49-F238E27FC236}">
                <a16:creationId xmlns:a16="http://schemas.microsoft.com/office/drawing/2014/main" id="{6E420EB0-30C3-319F-0EC5-85E10421ADA0}"/>
              </a:ext>
            </a:extLst>
          </p:cNvPr>
          <p:cNvPicPr>
            <a:picLocks noChangeAspect="1"/>
          </p:cNvPicPr>
          <p:nvPr/>
        </p:nvPicPr>
        <p:blipFill>
          <a:blip r:embed="rId4"/>
          <a:stretch>
            <a:fillRect/>
          </a:stretch>
        </p:blipFill>
        <p:spPr>
          <a:xfrm>
            <a:off x="0" y="6001967"/>
            <a:ext cx="8987508" cy="899808"/>
          </a:xfrm>
          <a:prstGeom prst="rect">
            <a:avLst/>
          </a:prstGeom>
        </p:spPr>
      </p:pic>
      <p:pic>
        <p:nvPicPr>
          <p:cNvPr id="9" name="Picture 8">
            <a:extLst>
              <a:ext uri="{FF2B5EF4-FFF2-40B4-BE49-F238E27FC236}">
                <a16:creationId xmlns:a16="http://schemas.microsoft.com/office/drawing/2014/main" id="{CD3A3D05-7DA4-3080-C515-9B511DC4897C}"/>
              </a:ext>
            </a:extLst>
          </p:cNvPr>
          <p:cNvPicPr>
            <a:picLocks noChangeAspect="1"/>
          </p:cNvPicPr>
          <p:nvPr/>
        </p:nvPicPr>
        <p:blipFill>
          <a:blip r:embed="rId5"/>
          <a:stretch>
            <a:fillRect/>
          </a:stretch>
        </p:blipFill>
        <p:spPr>
          <a:xfrm>
            <a:off x="8987508" y="5958193"/>
            <a:ext cx="3127519" cy="899808"/>
          </a:xfrm>
          <a:prstGeom prst="rect">
            <a:avLst/>
          </a:prstGeom>
        </p:spPr>
      </p:pic>
    </p:spTree>
    <p:extLst>
      <p:ext uri="{BB962C8B-B14F-4D97-AF65-F5344CB8AC3E}">
        <p14:creationId xmlns:p14="http://schemas.microsoft.com/office/powerpoint/2010/main" val="3673071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7" name="Rectangle 1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B485643-E194-E2B5-7FEA-D3F896A383D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3200">
                <a:latin typeface="Calibri" panose="020F0502020204030204" pitchFamily="34" charset="0"/>
                <a:cs typeface="Calibri" panose="020F0502020204030204" pitchFamily="34" charset="0"/>
              </a:rPr>
              <a:t>Wake </a:t>
            </a:r>
            <a:r>
              <a:rPr lang="en-US" sz="3200" err="1">
                <a:latin typeface="Calibri" panose="020F0502020204030204" pitchFamily="34" charset="0"/>
                <a:cs typeface="Calibri" panose="020F0502020204030204" pitchFamily="34" charset="0"/>
              </a:rPr>
              <a:t>ThreeSchool</a:t>
            </a:r>
            <a:r>
              <a:rPr lang="en-US" sz="3200">
                <a:latin typeface="Calibri" panose="020F0502020204030204" pitchFamily="34" charset="0"/>
                <a:cs typeface="Calibri" panose="020F0502020204030204" pitchFamily="34" charset="0"/>
              </a:rPr>
              <a:t> Remote Learning </a:t>
            </a:r>
          </a:p>
        </p:txBody>
      </p:sp>
      <p:sp>
        <p:nvSpPr>
          <p:cNvPr id="8" name="Content Placeholder 7">
            <a:extLst>
              <a:ext uri="{FF2B5EF4-FFF2-40B4-BE49-F238E27FC236}">
                <a16:creationId xmlns:a16="http://schemas.microsoft.com/office/drawing/2014/main" id="{663A69AD-2822-A9D3-EC19-12D19B476F7F}"/>
              </a:ext>
            </a:extLst>
          </p:cNvPr>
          <p:cNvSpPr>
            <a:spLocks noGrp="1"/>
          </p:cNvSpPr>
          <p:nvPr>
            <p:ph sz="half" idx="1"/>
          </p:nvPr>
        </p:nvSpPr>
        <p:spPr>
          <a:xfrm>
            <a:off x="1035355" y="1931162"/>
            <a:ext cx="4894464" cy="4064427"/>
          </a:xfrm>
        </p:spPr>
        <p:txBody>
          <a:bodyPr vert="horz" lIns="91440" tIns="45720" rIns="91440" bIns="45720" rtlCol="0" anchor="t">
            <a:normAutofit fontScale="92500" lnSpcReduction="20000"/>
          </a:bodyPr>
          <a:lstStyle/>
          <a:p>
            <a:pPr marL="0" indent="0" defTabSz="786384">
              <a:spcBef>
                <a:spcPts val="860"/>
              </a:spcBef>
              <a:buNone/>
            </a:pPr>
            <a:r>
              <a:rPr lang="en-US" sz="1700" u="sng">
                <a:latin typeface="Calibri" panose="020F0502020204030204" pitchFamily="34" charset="0"/>
                <a:cs typeface="Calibri" panose="020F0502020204030204" pitchFamily="34" charset="0"/>
              </a:rPr>
              <a:t>Remote Learning</a:t>
            </a:r>
          </a:p>
          <a:p>
            <a:pPr defTabSz="786384">
              <a:spcBef>
                <a:spcPts val="860"/>
              </a:spcBef>
            </a:pPr>
            <a:r>
              <a:rPr lang="en-US" sz="1400">
                <a:latin typeface="Calibri" panose="020F0502020204030204" pitchFamily="34" charset="0"/>
                <a:cs typeface="Calibri" panose="020F0502020204030204" pitchFamily="34" charset="0"/>
              </a:rPr>
              <a:t>Remote learning instruction must be requested by the WTS provider. The WTS Remote Learning form must be completed, submitted, and approved by the WTS staff, prior to remote learning being offered. The remote learning period must not exceed 2 consecutive weeks. Please contact the WTS Enrollment Coordinator or the WTS Specialist if additional remote learning time is needed.</a:t>
            </a:r>
          </a:p>
          <a:p>
            <a:pPr defTabSz="786384">
              <a:spcBef>
                <a:spcPts val="860"/>
              </a:spcBef>
            </a:pPr>
            <a:r>
              <a:rPr lang="en-US" sz="1700">
                <a:latin typeface="Calibri" panose="020F0502020204030204" pitchFamily="34" charset="0"/>
                <a:cs typeface="Calibri" panose="020F0502020204030204" pitchFamily="34" charset="0"/>
              </a:rPr>
              <a:t> </a:t>
            </a:r>
            <a:r>
              <a:rPr lang="en-US" sz="1400">
                <a:latin typeface="Calibri" panose="020F0502020204030204" pitchFamily="34" charset="0"/>
                <a:cs typeface="Calibri" panose="020F0502020204030204" pitchFamily="34" charset="0"/>
              </a:rPr>
              <a:t>Upon approval, WTS teachers should provide short direct instruction and provide activities and learning opportunities for children and families to engage in independently that total approximately 6.5 hours of available material daily for a remote learner/family. When possible, lead teachers or teacher assistants should offer blocks of live, direct remote instruction at least once per day if remote learning is being provided to an individual child or twice per day if remote learning is being provided to all children.</a:t>
            </a:r>
          </a:p>
          <a:p>
            <a:pPr marL="0" indent="0" defTabSz="786384">
              <a:spcBef>
                <a:spcPts val="860"/>
              </a:spcBef>
              <a:buNone/>
            </a:pPr>
            <a:r>
              <a:rPr lang="en-US" sz="2000">
                <a:latin typeface="Calibri"/>
                <a:cs typeface="Calibri"/>
              </a:rPr>
              <a:t>	</a:t>
            </a:r>
            <a:endParaRPr lang="en-US" sz="1400" kern="1200">
              <a:latin typeface="Calibri"/>
              <a:cs typeface="Calibri"/>
            </a:endParaRPr>
          </a:p>
        </p:txBody>
      </p:sp>
      <p:sp>
        <p:nvSpPr>
          <p:cNvPr id="9" name="Content Placeholder 8">
            <a:extLst>
              <a:ext uri="{FF2B5EF4-FFF2-40B4-BE49-F238E27FC236}">
                <a16:creationId xmlns:a16="http://schemas.microsoft.com/office/drawing/2014/main" id="{E2EB9383-751E-66CD-ECB5-7094CBE81835}"/>
              </a:ext>
            </a:extLst>
          </p:cNvPr>
          <p:cNvSpPr>
            <a:spLocks noGrp="1"/>
          </p:cNvSpPr>
          <p:nvPr>
            <p:ph sz="half" idx="2"/>
          </p:nvPr>
        </p:nvSpPr>
        <p:spPr>
          <a:xfrm>
            <a:off x="6140657" y="1928813"/>
            <a:ext cx="4683626" cy="3858173"/>
          </a:xfrm>
        </p:spPr>
        <p:txBody>
          <a:bodyPr vert="horz" lIns="91440" tIns="45720" rIns="91440" bIns="45720" rtlCol="0" anchor="t">
            <a:noAutofit/>
          </a:bodyPr>
          <a:lstStyle/>
          <a:p>
            <a:pPr marL="0" indent="0" defTabSz="786384">
              <a:spcBef>
                <a:spcPts val="860"/>
              </a:spcBef>
              <a:buNone/>
            </a:pPr>
            <a:r>
              <a:rPr lang="en-US" sz="1600" b="1" u="sng">
                <a:latin typeface="Calibri"/>
                <a:cs typeface="Calibri"/>
              </a:rPr>
              <a:t>Family/Child Check-ins </a:t>
            </a:r>
            <a:endParaRPr lang="en-US" sz="1600" u="sng">
              <a:latin typeface="Calibri" panose="020F0502020204030204" pitchFamily="34" charset="0"/>
              <a:cs typeface="Calibri" panose="020F0502020204030204" pitchFamily="34" charset="0"/>
            </a:endParaRPr>
          </a:p>
          <a:p>
            <a:pPr defTabSz="786384">
              <a:spcBef>
                <a:spcPts val="860"/>
              </a:spcBef>
            </a:pPr>
            <a:r>
              <a:rPr lang="en-US" sz="1400">
                <a:latin typeface="Calibri" panose="020F0502020204030204" pitchFamily="34" charset="0"/>
                <a:cs typeface="Calibri" panose="020F0502020204030204" pitchFamily="34" charset="0"/>
              </a:rPr>
              <a:t>Family check-ins are opportunities for teachers to connect with families via home visits, phone calls, video conferences, etc.</a:t>
            </a:r>
          </a:p>
          <a:p>
            <a:pPr defTabSz="786384">
              <a:spcBef>
                <a:spcPts val="860"/>
              </a:spcBef>
            </a:pPr>
            <a:r>
              <a:rPr lang="en-US" sz="1400">
                <a:latin typeface="Calibri" panose="020F0502020204030204" pitchFamily="34" charset="0"/>
                <a:cs typeface="Calibri" panose="020F0502020204030204" pitchFamily="34" charset="0"/>
              </a:rPr>
              <a:t>Individual Child: Learning instructions should be provided to the child via Teaching Strategies Family Portal. Activities should be provided to the child based on the current lesson being received in the classroom environment. </a:t>
            </a:r>
          </a:p>
          <a:p>
            <a:pPr defTabSz="786384">
              <a:spcBef>
                <a:spcPts val="860"/>
              </a:spcBef>
            </a:pPr>
            <a:r>
              <a:rPr lang="en-US" sz="1400">
                <a:latin typeface="Calibri" panose="020F0502020204030204" pitchFamily="34" charset="0"/>
                <a:cs typeface="Calibri" panose="020F0502020204030204" pitchFamily="34" charset="0"/>
              </a:rPr>
              <a:t>Entire Class: Learning instruction should take place twice per day with live instruction. Current Lesson Plan can be used to help teachers and or administrators incorporate live instruction. </a:t>
            </a:r>
          </a:p>
          <a:p>
            <a:pPr defTabSz="786384">
              <a:spcBef>
                <a:spcPts val="860"/>
              </a:spcBef>
            </a:pPr>
            <a:endParaRPr lang="en-US" sz="1400">
              <a:latin typeface="Calibri" panose="020F0502020204030204" pitchFamily="34" charset="0"/>
              <a:cs typeface="Calibri" panose="020F0502020204030204" pitchFamily="34" charset="0"/>
            </a:endParaRPr>
          </a:p>
          <a:p>
            <a:pPr marL="0" indent="0" defTabSz="786384">
              <a:spcBef>
                <a:spcPts val="860"/>
              </a:spcBef>
              <a:buNone/>
            </a:pPr>
            <a:endParaRPr lang="en-US" sz="1600">
              <a:solidFill>
                <a:srgbClr val="000000"/>
              </a:solidFill>
              <a:latin typeface="Calibri" panose="020F0502020204030204" pitchFamily="34" charset="0"/>
              <a:cs typeface="Calibri" panose="020F0502020204030204" pitchFamily="34" charset="0"/>
            </a:endParaRPr>
          </a:p>
          <a:p>
            <a:pPr marL="0" indent="0" algn="ctr" defTabSz="786384">
              <a:spcBef>
                <a:spcPts val="860"/>
              </a:spcBef>
              <a:buNone/>
            </a:pPr>
            <a:endParaRPr lang="en-US" sz="1600">
              <a:solidFill>
                <a:srgbClr val="0070C0"/>
              </a:solidFill>
              <a:latin typeface="Calibri" panose="020F0502020204030204" pitchFamily="34" charset="0"/>
              <a:cs typeface="Calibri" panose="020F0502020204030204" pitchFamily="34" charset="0"/>
            </a:endParaRPr>
          </a:p>
        </p:txBody>
      </p:sp>
      <p:pic>
        <p:nvPicPr>
          <p:cNvPr id="10" name="Picture 9" descr="A group of colorful squares&#10;&#10;Description automatically generated">
            <a:extLst>
              <a:ext uri="{FF2B5EF4-FFF2-40B4-BE49-F238E27FC236}">
                <a16:creationId xmlns:a16="http://schemas.microsoft.com/office/drawing/2014/main" id="{6961D352-E058-8A0F-064B-3206CCBDCB5B}"/>
              </a:ext>
            </a:extLst>
          </p:cNvPr>
          <p:cNvPicPr>
            <a:picLocks noChangeAspect="1"/>
          </p:cNvPicPr>
          <p:nvPr/>
        </p:nvPicPr>
        <p:blipFill>
          <a:blip r:embed="rId3"/>
          <a:stretch>
            <a:fillRect/>
          </a:stretch>
        </p:blipFill>
        <p:spPr>
          <a:xfrm>
            <a:off x="9443529" y="6174018"/>
            <a:ext cx="2750804" cy="670059"/>
          </a:xfrm>
          <a:prstGeom prst="rect">
            <a:avLst/>
          </a:prstGeom>
        </p:spPr>
      </p:pic>
      <p:sp>
        <p:nvSpPr>
          <p:cNvPr id="2" name="Rectangle 1">
            <a:extLst>
              <a:ext uri="{FF2B5EF4-FFF2-40B4-BE49-F238E27FC236}">
                <a16:creationId xmlns:a16="http://schemas.microsoft.com/office/drawing/2014/main" id="{2514F6FC-95F6-57BF-0E10-33B2C7452952}"/>
              </a:ext>
            </a:extLst>
          </p:cNvPr>
          <p:cNvSpPr/>
          <p:nvPr/>
        </p:nvSpPr>
        <p:spPr>
          <a:xfrm>
            <a:off x="1" y="6167755"/>
            <a:ext cx="9441179" cy="690245"/>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ince+the+start+of+the+school+year%2C+Beth+El+Congregational+Preschool+and+Whitmans+child+development+program+have+remained+virtual.+Keeping+younger+children+engaged+online+has+posed+challenges+for+educational+institutions.">
            <a:extLst>
              <a:ext uri="{FF2B5EF4-FFF2-40B4-BE49-F238E27FC236}">
                <a16:creationId xmlns:a16="http://schemas.microsoft.com/office/drawing/2014/main" id="{C66149A7-84B4-C23D-2C7A-E552591C2317}"/>
              </a:ext>
            </a:extLst>
          </p:cNvPr>
          <p:cNvPicPr>
            <a:picLocks noChangeAspect="1"/>
          </p:cNvPicPr>
          <p:nvPr/>
        </p:nvPicPr>
        <p:blipFill>
          <a:blip r:embed="rId4"/>
          <a:stretch>
            <a:fillRect/>
          </a:stretch>
        </p:blipFill>
        <p:spPr>
          <a:xfrm>
            <a:off x="8360490" y="55306"/>
            <a:ext cx="3828437" cy="1929582"/>
          </a:xfrm>
          <a:prstGeom prst="rect">
            <a:avLst/>
          </a:prstGeom>
        </p:spPr>
      </p:pic>
    </p:spTree>
    <p:extLst>
      <p:ext uri="{BB962C8B-B14F-4D97-AF65-F5344CB8AC3E}">
        <p14:creationId xmlns:p14="http://schemas.microsoft.com/office/powerpoint/2010/main" val="1037638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DD48E3-6775-F9E8-84CC-031CF886E65B}"/>
              </a:ext>
            </a:extLst>
          </p:cNvPr>
          <p:cNvSpPr>
            <a:spLocks noGrp="1"/>
          </p:cNvSpPr>
          <p:nvPr>
            <p:ph type="title"/>
          </p:nvPr>
        </p:nvSpPr>
        <p:spPr>
          <a:xfrm>
            <a:off x="489098" y="1106034"/>
            <a:ext cx="5019074" cy="3204134"/>
          </a:xfrm>
        </p:spPr>
        <p:txBody>
          <a:bodyPr vert="horz" lIns="91440" tIns="45720" rIns="91440" bIns="45720" rtlCol="0" anchor="b">
            <a:normAutofit/>
          </a:bodyPr>
          <a:lstStyle/>
          <a:p>
            <a:r>
              <a:rPr lang="en-US" sz="5400"/>
              <a:t>Wake ThreeSchool Remote Learning Form</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1" name="Picture 10" descr="A white sheet of paper with a red text&#10;&#10;Description automatically generated">
            <a:extLst>
              <a:ext uri="{FF2B5EF4-FFF2-40B4-BE49-F238E27FC236}">
                <a16:creationId xmlns:a16="http://schemas.microsoft.com/office/drawing/2014/main" id="{244DDA24-8A9B-02B6-4A94-A77023AC1A5F}"/>
              </a:ext>
            </a:extLst>
          </p:cNvPr>
          <p:cNvPicPr>
            <a:picLocks noChangeAspect="1"/>
          </p:cNvPicPr>
          <p:nvPr/>
        </p:nvPicPr>
        <p:blipFill>
          <a:blip r:embed="rId2"/>
          <a:stretch>
            <a:fillRect/>
          </a:stretch>
        </p:blipFill>
        <p:spPr>
          <a:xfrm>
            <a:off x="8069470" y="625683"/>
            <a:ext cx="2558033" cy="2743200"/>
          </a:xfrm>
          <a:prstGeom prst="rect">
            <a:avLst/>
          </a:prstGeom>
        </p:spPr>
      </p:pic>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up of a form&#10;&#10;Description automatically generated">
            <a:extLst>
              <a:ext uri="{FF2B5EF4-FFF2-40B4-BE49-F238E27FC236}">
                <a16:creationId xmlns:a16="http://schemas.microsoft.com/office/drawing/2014/main" id="{5BF3955C-FF56-AD6D-7682-5B88F8F5AC25}"/>
              </a:ext>
            </a:extLst>
          </p:cNvPr>
          <p:cNvPicPr>
            <a:picLocks noChangeAspect="1"/>
          </p:cNvPicPr>
          <p:nvPr/>
        </p:nvPicPr>
        <p:blipFill rotWithShape="1">
          <a:blip r:embed="rId3"/>
          <a:srcRect l="1534" r="2092"/>
          <a:stretch/>
        </p:blipFill>
        <p:spPr>
          <a:xfrm>
            <a:off x="7136160" y="3550309"/>
            <a:ext cx="4424654" cy="2743200"/>
          </a:xfrm>
          <a:prstGeom prst="rect">
            <a:avLst/>
          </a:prstGeom>
        </p:spPr>
      </p:pic>
      <p:pic>
        <p:nvPicPr>
          <p:cNvPr id="17" name="Picture 16" descr="A group of colorful squares&#10;&#10;Description automatically generated">
            <a:extLst>
              <a:ext uri="{FF2B5EF4-FFF2-40B4-BE49-F238E27FC236}">
                <a16:creationId xmlns:a16="http://schemas.microsoft.com/office/drawing/2014/main" id="{DC845B84-4031-785A-3EB4-678552247BEB}"/>
              </a:ext>
            </a:extLst>
          </p:cNvPr>
          <p:cNvPicPr>
            <a:picLocks noChangeAspect="1"/>
          </p:cNvPicPr>
          <p:nvPr/>
        </p:nvPicPr>
        <p:blipFill>
          <a:blip r:embed="rId4"/>
          <a:stretch>
            <a:fillRect/>
          </a:stretch>
        </p:blipFill>
        <p:spPr>
          <a:xfrm>
            <a:off x="7061704" y="6291248"/>
            <a:ext cx="5132630" cy="562598"/>
          </a:xfrm>
          <a:prstGeom prst="rect">
            <a:avLst/>
          </a:prstGeom>
        </p:spPr>
      </p:pic>
      <p:pic>
        <p:nvPicPr>
          <p:cNvPr id="3" name="Picture 2">
            <a:extLst>
              <a:ext uri="{FF2B5EF4-FFF2-40B4-BE49-F238E27FC236}">
                <a16:creationId xmlns:a16="http://schemas.microsoft.com/office/drawing/2014/main" id="{2D31DD1B-AB82-ACD9-B5D0-408E1B2BCBB5}"/>
              </a:ext>
            </a:extLst>
          </p:cNvPr>
          <p:cNvPicPr>
            <a:picLocks noChangeAspect="1"/>
          </p:cNvPicPr>
          <p:nvPr/>
        </p:nvPicPr>
        <p:blipFill>
          <a:blip r:embed="rId5"/>
          <a:stretch>
            <a:fillRect/>
          </a:stretch>
        </p:blipFill>
        <p:spPr>
          <a:xfrm>
            <a:off x="0" y="6181979"/>
            <a:ext cx="7061703" cy="682811"/>
          </a:xfrm>
          <a:prstGeom prst="rect">
            <a:avLst/>
          </a:prstGeom>
        </p:spPr>
      </p:pic>
    </p:spTree>
    <p:extLst>
      <p:ext uri="{BB962C8B-B14F-4D97-AF65-F5344CB8AC3E}">
        <p14:creationId xmlns:p14="http://schemas.microsoft.com/office/powerpoint/2010/main" val="1360249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E86BF-3942-6DFD-31C0-1BE21C27F840}"/>
              </a:ext>
            </a:extLst>
          </p:cNvPr>
          <p:cNvSpPr>
            <a:spLocks noGrp="1"/>
          </p:cNvSpPr>
          <p:nvPr>
            <p:ph type="title"/>
          </p:nvPr>
        </p:nvSpPr>
        <p:spPr>
          <a:xfrm>
            <a:off x="838200" y="365125"/>
            <a:ext cx="6166852" cy="1325563"/>
          </a:xfrm>
        </p:spPr>
        <p:txBody>
          <a:bodyPr>
            <a:normAutofit/>
          </a:bodyPr>
          <a:lstStyle/>
          <a:p>
            <a:r>
              <a:rPr lang="en-US">
                <a:latin typeface="Calibri"/>
                <a:cs typeface="Calibri"/>
              </a:rPr>
              <a:t>Child Health Assessments </a:t>
            </a:r>
          </a:p>
        </p:txBody>
      </p:sp>
      <p:sp>
        <p:nvSpPr>
          <p:cNvPr id="5" name="Text Placeholder 4">
            <a:extLst>
              <a:ext uri="{FF2B5EF4-FFF2-40B4-BE49-F238E27FC236}">
                <a16:creationId xmlns:a16="http://schemas.microsoft.com/office/drawing/2014/main" id="{50E5F460-34A5-E9E4-EA3E-CB3DB2B4942B}"/>
              </a:ext>
            </a:extLst>
          </p:cNvPr>
          <p:cNvSpPr>
            <a:spLocks noGrp="1"/>
          </p:cNvSpPr>
          <p:nvPr>
            <p:ph sz="half" idx="1"/>
          </p:nvPr>
        </p:nvSpPr>
        <p:spPr/>
        <p:txBody>
          <a:bodyPr vert="horz" lIns="91440" tIns="45720" rIns="91440" bIns="45720" rtlCol="0" anchor="t">
            <a:normAutofit/>
          </a:bodyPr>
          <a:lstStyle/>
          <a:p>
            <a:pPr marL="285750" indent="-285750"/>
            <a:r>
              <a:rPr lang="en-US" sz="1400">
                <a:latin typeface="Calibri"/>
                <a:ea typeface="Calibri" panose="020F0502020204030204" pitchFamily="34" charset="0"/>
                <a:cs typeface="Calibri"/>
              </a:rPr>
              <a:t>H</a:t>
            </a:r>
            <a:r>
              <a:rPr lang="en-US" sz="1400">
                <a:effectLst/>
                <a:latin typeface="Calibri"/>
                <a:ea typeface="Calibri" panose="020F0502020204030204" pitchFamily="34" charset="0"/>
                <a:cs typeface="Calibri"/>
              </a:rPr>
              <a:t>ealth assessment is required to be on file at the WTS site within 30 days after a child enters WTS Program and must have been </a:t>
            </a:r>
            <a:r>
              <a:rPr lang="en-US" sz="1400">
                <a:latin typeface="Calibri"/>
                <a:ea typeface="Calibri" panose="020F0502020204030204" pitchFamily="34" charset="0"/>
                <a:cs typeface="Calibri"/>
              </a:rPr>
              <a:t>completed</a:t>
            </a:r>
            <a:r>
              <a:rPr lang="en-US" sz="1400">
                <a:effectLst/>
                <a:latin typeface="Calibri"/>
                <a:ea typeface="Calibri" panose="020F0502020204030204" pitchFamily="34" charset="0"/>
                <a:cs typeface="Calibri"/>
              </a:rPr>
              <a:t> within 12 months of Program entry.</a:t>
            </a:r>
            <a:r>
              <a:rPr lang="en-US" sz="1400">
                <a:latin typeface="Calibri"/>
                <a:ea typeface="Calibri" panose="020F0502020204030204" pitchFamily="34" charset="0"/>
                <a:cs typeface="Calibri"/>
              </a:rPr>
              <a:t> </a:t>
            </a:r>
            <a:endParaRPr lang="en-US" sz="1400">
              <a:latin typeface="Calibri"/>
              <a:ea typeface="Calibri" panose="020F0502020204030204" pitchFamily="34" charset="0"/>
              <a:cs typeface="Calibri" panose="020F0502020204030204" pitchFamily="34" charset="0"/>
            </a:endParaRPr>
          </a:p>
          <a:p>
            <a:pPr marL="285750" indent="-285750"/>
            <a:r>
              <a:rPr lang="en-US" sz="1400">
                <a:effectLst/>
                <a:latin typeface="Calibri"/>
                <a:ea typeface="Calibri" panose="020F0502020204030204" pitchFamily="34" charset="0"/>
                <a:cs typeface="Calibri"/>
              </a:rPr>
              <a:t>If a child’s health assessment is not completed within 30 calendar days or an appointment has not been made or has not been kept for the health assessment, the WTS site administrator will notify the family that the child will lose his/her WTS placement unless there are extenuating circumstances. The site administrator will copy Local Partnership (Wake County Smart Start) on this communication. Sites must report to the WTS Specialist the completion of health assessment during mid-year monitoring.</a:t>
            </a:r>
            <a:r>
              <a:rPr lang="en-US" sz="1400">
                <a:latin typeface="Calibri"/>
                <a:ea typeface="Calibri" panose="020F0502020204030204" pitchFamily="34" charset="0"/>
                <a:cs typeface="Calibri"/>
              </a:rPr>
              <a:t> </a:t>
            </a:r>
            <a:endParaRPr lang="en-US" sz="1400">
              <a:effectLst/>
              <a:latin typeface="Calibri"/>
              <a:ea typeface="Calibri" panose="020F0502020204030204" pitchFamily="34" charset="0"/>
              <a:cs typeface="Calibri" panose="020F0502020204030204" pitchFamily="34" charset="0"/>
            </a:endParaRPr>
          </a:p>
          <a:p>
            <a:pPr marL="285750" marR="0" indent="-285750">
              <a:lnSpc>
                <a:spcPts val="1380"/>
              </a:lnSpc>
              <a:spcBef>
                <a:spcPts val="0"/>
              </a:spcBef>
              <a:spcAft>
                <a:spcPts val="0"/>
              </a:spcAft>
              <a:buFont typeface="Arial" panose="020B0604020202020204" pitchFamily="34" charset="0"/>
              <a:buChar char="•"/>
            </a:pP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a:lnSpc>
                <a:spcPts val="1380"/>
              </a:lnSpc>
              <a:spcBef>
                <a:spcPts val="0"/>
              </a:spcBef>
            </a:pPr>
            <a:r>
              <a:rPr lang="en-US" sz="2000">
                <a:effectLst/>
                <a:latin typeface="Calibri"/>
                <a:ea typeface="Times New Roman" panose="02020603050405020304" pitchFamily="18" charset="0"/>
                <a:cs typeface="Calibri"/>
              </a:rPr>
              <a:t>The health assessment must include:</a:t>
            </a:r>
            <a:r>
              <a:rPr lang="en-US" sz="2000">
                <a:latin typeface="Calibri"/>
                <a:ea typeface="Times New Roman" panose="02020603050405020304" pitchFamily="18" charset="0"/>
                <a:cs typeface="Calibri"/>
              </a:rPr>
              <a:t>   </a:t>
            </a:r>
            <a:endParaRPr lang="en-US" sz="2000">
              <a:effectLst/>
              <a:latin typeface="Calibri"/>
              <a:ea typeface="Times New Roman" panose="02020603050405020304" pitchFamily="18" charset="0"/>
              <a:cs typeface="Calibri"/>
            </a:endParaRPr>
          </a:p>
          <a:p>
            <a:pPr marL="742950" marR="0" lvl="1" indent="-285750">
              <a:spcBef>
                <a:spcPts val="0"/>
              </a:spcBef>
              <a:spcAft>
                <a:spcPts val="0"/>
              </a:spcAft>
              <a:buSzPts val="1100"/>
              <a:buFont typeface="Courier New" panose="020B0604020202020204" pitchFamily="34" charset="0"/>
              <a:buChar char="o"/>
              <a:tabLst>
                <a:tab pos="457200" algn="l"/>
              </a:tabLst>
            </a:pPr>
            <a:r>
              <a:rPr lang="en-US" sz="1600">
                <a:effectLst/>
                <a:latin typeface="Calibri"/>
                <a:ea typeface="Calibri" panose="020F0502020204030204" pitchFamily="34" charset="0"/>
                <a:cs typeface="Calibri"/>
              </a:rPr>
              <a:t>Physical examination</a:t>
            </a:r>
          </a:p>
          <a:p>
            <a:pPr marL="742950" marR="0" lvl="1" indent="-285750">
              <a:spcBef>
                <a:spcPts val="0"/>
              </a:spcBef>
              <a:spcAft>
                <a:spcPts val="0"/>
              </a:spcAft>
              <a:buSzPts val="1100"/>
              <a:buFont typeface="Courier New" panose="020B0604020202020204" pitchFamily="34" charset="0"/>
              <a:buChar char="o"/>
              <a:tabLst>
                <a:tab pos="457200" algn="l"/>
              </a:tabLst>
            </a:pPr>
            <a:r>
              <a:rPr lang="en-US" sz="1600">
                <a:effectLst/>
                <a:latin typeface="Calibri"/>
                <a:ea typeface="Calibri" panose="020F0502020204030204" pitchFamily="34" charset="0"/>
                <a:cs typeface="Calibri"/>
              </a:rPr>
              <a:t>Updated immunizations</a:t>
            </a:r>
          </a:p>
          <a:p>
            <a:pPr marL="742950" marR="0" lvl="1" indent="-285750">
              <a:spcBef>
                <a:spcPts val="0"/>
              </a:spcBef>
              <a:spcAft>
                <a:spcPts val="0"/>
              </a:spcAft>
              <a:buSzPts val="1100"/>
              <a:buFont typeface="Courier New" panose="020B0604020202020204" pitchFamily="34" charset="0"/>
              <a:buChar char="o"/>
              <a:tabLst>
                <a:tab pos="457200" algn="l"/>
              </a:tabLst>
            </a:pPr>
            <a:r>
              <a:rPr lang="en-US" sz="1600">
                <a:effectLst/>
                <a:latin typeface="Calibri"/>
                <a:ea typeface="Calibri" panose="020F0502020204030204" pitchFamily="34" charset="0"/>
                <a:cs typeface="Calibri"/>
              </a:rPr>
              <a:t>Hearing screening</a:t>
            </a:r>
            <a:endParaRPr lang="en-US" sz="1600">
              <a:latin typeface="Calibri"/>
              <a:ea typeface="Calibri" panose="020F0502020204030204" pitchFamily="34" charset="0"/>
              <a:cs typeface="Calibri"/>
            </a:endParaRPr>
          </a:p>
          <a:p>
            <a:pPr marL="742950" marR="0" lvl="1" indent="-285750">
              <a:spcBef>
                <a:spcPts val="0"/>
              </a:spcBef>
              <a:spcAft>
                <a:spcPts val="0"/>
              </a:spcAft>
              <a:buSzPts val="1100"/>
              <a:buFont typeface="Courier New" panose="020B0604020202020204" pitchFamily="34" charset="0"/>
              <a:buChar char="o"/>
              <a:tabLst>
                <a:tab pos="457200" algn="l"/>
              </a:tabLst>
            </a:pPr>
            <a:r>
              <a:rPr lang="en-US" sz="1600">
                <a:effectLst/>
                <a:latin typeface="Calibri"/>
                <a:ea typeface="Calibri" panose="020F0502020204030204" pitchFamily="34" charset="0"/>
                <a:cs typeface="Calibri"/>
              </a:rPr>
              <a:t>Vision screening</a:t>
            </a:r>
          </a:p>
          <a:p>
            <a:endParaRPr lang="en-US" sz="1800">
              <a:solidFill>
                <a:srgbClr val="000000"/>
              </a:solidFill>
              <a:latin typeface="Open Sans" panose="020B0606030504020204" pitchFamily="34" charset="0"/>
            </a:endParaRPr>
          </a:p>
        </p:txBody>
      </p:sp>
      <p:pic>
        <p:nvPicPr>
          <p:cNvPr id="13" name="Picture 12">
            <a:extLst>
              <a:ext uri="{FF2B5EF4-FFF2-40B4-BE49-F238E27FC236}">
                <a16:creationId xmlns:a16="http://schemas.microsoft.com/office/drawing/2014/main" id="{705F1218-722B-28DF-709B-50574BE53C6F}"/>
              </a:ext>
            </a:extLst>
          </p:cNvPr>
          <p:cNvPicPr>
            <a:picLocks noChangeAspect="1"/>
          </p:cNvPicPr>
          <p:nvPr/>
        </p:nvPicPr>
        <p:blipFill>
          <a:blip r:embed="rId2"/>
          <a:stretch>
            <a:fillRect/>
          </a:stretch>
        </p:blipFill>
        <p:spPr>
          <a:xfrm>
            <a:off x="7005052" y="168155"/>
            <a:ext cx="4902157" cy="5820689"/>
          </a:xfrm>
          <a:prstGeom prst="rect">
            <a:avLst/>
          </a:prstGeom>
        </p:spPr>
      </p:pic>
      <p:pic>
        <p:nvPicPr>
          <p:cNvPr id="2" name="Picture 1">
            <a:extLst>
              <a:ext uri="{FF2B5EF4-FFF2-40B4-BE49-F238E27FC236}">
                <a16:creationId xmlns:a16="http://schemas.microsoft.com/office/drawing/2014/main" id="{A4F7276A-BE19-3319-6B93-C7817BC1B1C1}"/>
              </a:ext>
            </a:extLst>
          </p:cNvPr>
          <p:cNvPicPr>
            <a:picLocks noChangeAspect="1"/>
          </p:cNvPicPr>
          <p:nvPr/>
        </p:nvPicPr>
        <p:blipFill>
          <a:blip r:embed="rId3"/>
          <a:stretch>
            <a:fillRect/>
          </a:stretch>
        </p:blipFill>
        <p:spPr>
          <a:xfrm>
            <a:off x="9827242" y="6217865"/>
            <a:ext cx="2364757" cy="640135"/>
          </a:xfrm>
          <a:prstGeom prst="rect">
            <a:avLst/>
          </a:prstGeom>
        </p:spPr>
      </p:pic>
      <p:pic>
        <p:nvPicPr>
          <p:cNvPr id="4" name="Picture 3">
            <a:extLst>
              <a:ext uri="{FF2B5EF4-FFF2-40B4-BE49-F238E27FC236}">
                <a16:creationId xmlns:a16="http://schemas.microsoft.com/office/drawing/2014/main" id="{85358579-CA25-91BA-85EC-E0F183A08D4B}"/>
              </a:ext>
            </a:extLst>
          </p:cNvPr>
          <p:cNvPicPr>
            <a:picLocks noChangeAspect="1"/>
          </p:cNvPicPr>
          <p:nvPr/>
        </p:nvPicPr>
        <p:blipFill>
          <a:blip r:embed="rId4"/>
          <a:stretch>
            <a:fillRect/>
          </a:stretch>
        </p:blipFill>
        <p:spPr>
          <a:xfrm>
            <a:off x="0" y="6211717"/>
            <a:ext cx="9833700" cy="646331"/>
          </a:xfrm>
          <a:prstGeom prst="rect">
            <a:avLst/>
          </a:prstGeom>
        </p:spPr>
      </p:pic>
      <p:sp>
        <p:nvSpPr>
          <p:cNvPr id="7" name="TextBox 6">
            <a:extLst>
              <a:ext uri="{FF2B5EF4-FFF2-40B4-BE49-F238E27FC236}">
                <a16:creationId xmlns:a16="http://schemas.microsoft.com/office/drawing/2014/main" id="{74C86C45-06F9-A842-3D25-B54F32EF0190}"/>
              </a:ext>
            </a:extLst>
          </p:cNvPr>
          <p:cNvSpPr txBox="1"/>
          <p:nvPr/>
        </p:nvSpPr>
        <p:spPr>
          <a:xfrm>
            <a:off x="30316" y="6169709"/>
            <a:ext cx="9280187" cy="646331"/>
          </a:xfrm>
          <a:prstGeom prst="rect">
            <a:avLst/>
          </a:prstGeom>
          <a:noFill/>
        </p:spPr>
        <p:txBody>
          <a:bodyPr wrap="square" rtlCol="0">
            <a:spAutoFit/>
          </a:bodyPr>
          <a:lstStyle/>
          <a:p>
            <a:r>
              <a:rPr lang="en-US"/>
              <a:t>Sites must report to the WTS Enrollment Coordinator and WTS Specialist the completion of health assessment during mid-year monitoring. </a:t>
            </a:r>
          </a:p>
        </p:txBody>
      </p:sp>
    </p:spTree>
    <p:extLst>
      <p:ext uri="{BB962C8B-B14F-4D97-AF65-F5344CB8AC3E}">
        <p14:creationId xmlns:p14="http://schemas.microsoft.com/office/powerpoint/2010/main" val="1623642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647D-F218-8D5D-5A79-FCC62C8F6145}"/>
              </a:ext>
            </a:extLst>
          </p:cNvPr>
          <p:cNvSpPr>
            <a:spLocks noGrp="1"/>
          </p:cNvSpPr>
          <p:nvPr>
            <p:ph type="title"/>
          </p:nvPr>
        </p:nvSpPr>
        <p:spPr/>
        <p:txBody>
          <a:bodyPr/>
          <a:lstStyle/>
          <a:p>
            <a:r>
              <a:rPr lang="en-US"/>
              <a:t>Family Orientation 	</a:t>
            </a:r>
          </a:p>
        </p:txBody>
      </p:sp>
      <p:sp>
        <p:nvSpPr>
          <p:cNvPr id="3" name="Content Placeholder 2">
            <a:extLst>
              <a:ext uri="{FF2B5EF4-FFF2-40B4-BE49-F238E27FC236}">
                <a16:creationId xmlns:a16="http://schemas.microsoft.com/office/drawing/2014/main" id="{37CAA9FE-14C9-9B74-EA02-22047FA5996A}"/>
              </a:ext>
            </a:extLst>
          </p:cNvPr>
          <p:cNvSpPr>
            <a:spLocks noGrp="1"/>
          </p:cNvSpPr>
          <p:nvPr>
            <p:ph sz="half" idx="1"/>
          </p:nvPr>
        </p:nvSpPr>
        <p:spPr>
          <a:xfrm>
            <a:off x="838201" y="1972144"/>
            <a:ext cx="5181600" cy="3676955"/>
          </a:xfrm>
        </p:spPr>
        <p:txBody>
          <a:bodyPr>
            <a:normAutofit fontScale="92500" lnSpcReduction="10000"/>
          </a:bodyPr>
          <a:lstStyle/>
          <a:p>
            <a:pPr marL="0" indent="0" algn="ctr">
              <a:buNone/>
            </a:pPr>
            <a:r>
              <a:rPr lang="en-US"/>
              <a:t>Will take place via Zoom on </a:t>
            </a:r>
          </a:p>
          <a:p>
            <a:r>
              <a:rPr lang="en-US" sz="2200"/>
              <a:t>Wednesday July 31</a:t>
            </a:r>
            <a:r>
              <a:rPr lang="en-US" sz="2200" baseline="30000"/>
              <a:t>st</a:t>
            </a:r>
            <a:r>
              <a:rPr lang="en-US" sz="2200"/>
              <a:t> 10:00-11:30am English </a:t>
            </a:r>
          </a:p>
          <a:p>
            <a:r>
              <a:rPr lang="en-US" sz="2200"/>
              <a:t>Wednesday July 31</a:t>
            </a:r>
            <a:r>
              <a:rPr lang="en-US" sz="2200" baseline="30000"/>
              <a:t>st</a:t>
            </a:r>
            <a:r>
              <a:rPr lang="en-US" sz="2200"/>
              <a:t> 10:00-11:30am Spanish</a:t>
            </a:r>
          </a:p>
          <a:p>
            <a:endParaRPr lang="en-US" sz="2200"/>
          </a:p>
          <a:p>
            <a:r>
              <a:rPr lang="en-US" sz="2200"/>
              <a:t>Wednesday July 31</a:t>
            </a:r>
            <a:r>
              <a:rPr lang="en-US" sz="2200" baseline="30000"/>
              <a:t>st</a:t>
            </a:r>
            <a:r>
              <a:rPr lang="en-US" sz="2200"/>
              <a:t> 1:00-2:30pm </a:t>
            </a:r>
          </a:p>
          <a:p>
            <a:r>
              <a:rPr lang="en-US" sz="2200"/>
              <a:t>Wednesday July 31</a:t>
            </a:r>
            <a:r>
              <a:rPr lang="en-US" sz="2200" baseline="30000"/>
              <a:t>st</a:t>
            </a:r>
            <a:r>
              <a:rPr lang="en-US" sz="2200"/>
              <a:t> 1:00-2:30pm </a:t>
            </a:r>
          </a:p>
          <a:p>
            <a:endParaRPr lang="en-US" sz="2200"/>
          </a:p>
          <a:p>
            <a:pPr marL="0" indent="0">
              <a:buNone/>
            </a:pPr>
            <a:r>
              <a:rPr lang="en-US" sz="2200"/>
              <a:t>As you communicate with your families encourage them to sign up for a session to learn more about WTS and its Family Expectations</a:t>
            </a:r>
          </a:p>
          <a:p>
            <a:endParaRPr lang="en-US"/>
          </a:p>
        </p:txBody>
      </p:sp>
      <p:sp>
        <p:nvSpPr>
          <p:cNvPr id="4" name="Content Placeholder 3">
            <a:extLst>
              <a:ext uri="{FF2B5EF4-FFF2-40B4-BE49-F238E27FC236}">
                <a16:creationId xmlns:a16="http://schemas.microsoft.com/office/drawing/2014/main" id="{26823632-A9F0-D39F-B07D-F90617FABED2}"/>
              </a:ext>
            </a:extLst>
          </p:cNvPr>
          <p:cNvSpPr>
            <a:spLocks noGrp="1"/>
          </p:cNvSpPr>
          <p:nvPr>
            <p:ph sz="half" idx="2"/>
          </p:nvPr>
        </p:nvSpPr>
        <p:spPr>
          <a:xfrm>
            <a:off x="6172201" y="2218552"/>
            <a:ext cx="5181600" cy="2820376"/>
          </a:xfrm>
        </p:spPr>
        <p:txBody>
          <a:bodyPr>
            <a:normAutofit fontScale="92500" lnSpcReduction="10000"/>
          </a:bodyPr>
          <a:lstStyle/>
          <a:p>
            <a:pPr marL="0" indent="0" algn="ctr">
              <a:buNone/>
            </a:pPr>
            <a:r>
              <a:rPr lang="en-US"/>
              <a:t>Will take place via Face to Face on </a:t>
            </a:r>
          </a:p>
          <a:p>
            <a:r>
              <a:rPr lang="en-US" sz="2200"/>
              <a:t>Monday August 26</a:t>
            </a:r>
            <a:r>
              <a:rPr lang="en-US" sz="2200" baseline="30000"/>
              <a:t>th</a:t>
            </a:r>
            <a:r>
              <a:rPr lang="en-US" sz="2200"/>
              <a:t> 10:00-11:30 am English</a:t>
            </a:r>
          </a:p>
          <a:p>
            <a:r>
              <a:rPr lang="en-US" sz="2200"/>
              <a:t>Monday August 26</a:t>
            </a:r>
            <a:r>
              <a:rPr lang="en-US" sz="2200" baseline="30000"/>
              <a:t>th</a:t>
            </a:r>
            <a:r>
              <a:rPr lang="en-US" sz="2200"/>
              <a:t> 1:00-2:30 pm Spanish </a:t>
            </a:r>
          </a:p>
          <a:p>
            <a:endParaRPr lang="en-US" sz="2200"/>
          </a:p>
          <a:p>
            <a:pPr marL="0" indent="0">
              <a:buNone/>
            </a:pPr>
            <a:r>
              <a:rPr lang="en-US" sz="2200"/>
              <a:t>Location: TBA </a:t>
            </a:r>
          </a:p>
        </p:txBody>
      </p:sp>
      <p:pic>
        <p:nvPicPr>
          <p:cNvPr id="5" name="Picture 4">
            <a:extLst>
              <a:ext uri="{FF2B5EF4-FFF2-40B4-BE49-F238E27FC236}">
                <a16:creationId xmlns:a16="http://schemas.microsoft.com/office/drawing/2014/main" id="{B126945C-BB82-7B24-DA53-5C39D7CE7702}"/>
              </a:ext>
            </a:extLst>
          </p:cNvPr>
          <p:cNvPicPr>
            <a:picLocks noChangeAspect="1"/>
          </p:cNvPicPr>
          <p:nvPr/>
        </p:nvPicPr>
        <p:blipFill>
          <a:blip r:embed="rId2"/>
          <a:stretch>
            <a:fillRect/>
          </a:stretch>
        </p:blipFill>
        <p:spPr>
          <a:xfrm>
            <a:off x="8763000" y="83669"/>
            <a:ext cx="3017520" cy="2011680"/>
          </a:xfrm>
          <a:prstGeom prst="rect">
            <a:avLst/>
          </a:prstGeom>
          <a:ln>
            <a:noFill/>
          </a:ln>
          <a:effectLst>
            <a:softEdge rad="112500"/>
          </a:effectLst>
        </p:spPr>
      </p:pic>
      <p:pic>
        <p:nvPicPr>
          <p:cNvPr id="6" name="Picture 5">
            <a:extLst>
              <a:ext uri="{FF2B5EF4-FFF2-40B4-BE49-F238E27FC236}">
                <a16:creationId xmlns:a16="http://schemas.microsoft.com/office/drawing/2014/main" id="{0044C3A5-143D-12C4-0085-6F8649433407}"/>
              </a:ext>
            </a:extLst>
          </p:cNvPr>
          <p:cNvPicPr>
            <a:picLocks noChangeAspect="1"/>
          </p:cNvPicPr>
          <p:nvPr/>
        </p:nvPicPr>
        <p:blipFill>
          <a:blip r:embed="rId3"/>
          <a:stretch>
            <a:fillRect/>
          </a:stretch>
        </p:blipFill>
        <p:spPr>
          <a:xfrm>
            <a:off x="0" y="6031149"/>
            <a:ext cx="9153728" cy="828625"/>
          </a:xfrm>
          <a:prstGeom prst="rect">
            <a:avLst/>
          </a:prstGeom>
        </p:spPr>
      </p:pic>
      <p:pic>
        <p:nvPicPr>
          <p:cNvPr id="7" name="Picture 6">
            <a:extLst>
              <a:ext uri="{FF2B5EF4-FFF2-40B4-BE49-F238E27FC236}">
                <a16:creationId xmlns:a16="http://schemas.microsoft.com/office/drawing/2014/main" id="{3532DC74-4C45-5167-CE80-A15E2A00E4E4}"/>
              </a:ext>
            </a:extLst>
          </p:cNvPr>
          <p:cNvPicPr>
            <a:picLocks noChangeAspect="1"/>
          </p:cNvPicPr>
          <p:nvPr/>
        </p:nvPicPr>
        <p:blipFill>
          <a:blip r:embed="rId4"/>
          <a:stretch>
            <a:fillRect/>
          </a:stretch>
        </p:blipFill>
        <p:spPr>
          <a:xfrm>
            <a:off x="9153728" y="6029377"/>
            <a:ext cx="3017520" cy="828624"/>
          </a:xfrm>
          <a:prstGeom prst="rect">
            <a:avLst/>
          </a:prstGeom>
        </p:spPr>
      </p:pic>
    </p:spTree>
    <p:extLst>
      <p:ext uri="{BB962C8B-B14F-4D97-AF65-F5344CB8AC3E}">
        <p14:creationId xmlns:p14="http://schemas.microsoft.com/office/powerpoint/2010/main" val="1966552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02702-5F79-B376-4EA3-CE440D811569}"/>
              </a:ext>
            </a:extLst>
          </p:cNvPr>
          <p:cNvSpPr>
            <a:spLocks noGrp="1"/>
          </p:cNvSpPr>
          <p:nvPr>
            <p:ph type="title"/>
          </p:nvPr>
        </p:nvSpPr>
        <p:spPr/>
        <p:txBody>
          <a:bodyPr vert="horz" lIns="91440" tIns="45720" rIns="91440" bIns="45720" rtlCol="0" anchor="b">
            <a:normAutofit/>
          </a:bodyPr>
          <a:lstStyle/>
          <a:p>
            <a:pPr marL="0" marR="0">
              <a:lnSpc>
                <a:spcPct val="90000"/>
              </a:lnSpc>
              <a:spcAft>
                <a:spcPts val="0"/>
              </a:spcAft>
            </a:pPr>
            <a:br>
              <a:rPr lang="en-US" sz="4600">
                <a:effectLst/>
              </a:rPr>
            </a:br>
            <a:r>
              <a:rPr lang="en-US" sz="4000">
                <a:effectLst/>
                <a:latin typeface="Calibri Light"/>
                <a:cs typeface="Calibri"/>
              </a:rPr>
              <a:t>Creative Curriculum &amp; NC Foundations  </a:t>
            </a:r>
            <a:endParaRPr lang="en-US" sz="4000">
              <a:latin typeface="Calibri Light"/>
              <a:cs typeface="Calibri"/>
            </a:endParaRPr>
          </a:p>
        </p:txBody>
      </p:sp>
      <p:sp>
        <p:nvSpPr>
          <p:cNvPr id="3" name="Content Placeholder 2">
            <a:extLst>
              <a:ext uri="{FF2B5EF4-FFF2-40B4-BE49-F238E27FC236}">
                <a16:creationId xmlns:a16="http://schemas.microsoft.com/office/drawing/2014/main" id="{D7622D17-5EFB-26A8-14F3-7404501D0F2D}"/>
              </a:ext>
            </a:extLst>
          </p:cNvPr>
          <p:cNvSpPr>
            <a:spLocks noGrp="1"/>
          </p:cNvSpPr>
          <p:nvPr>
            <p:ph sz="half" idx="1"/>
          </p:nvPr>
        </p:nvSpPr>
        <p:spPr/>
        <p:txBody>
          <a:bodyPr vert="horz" lIns="91440" tIns="45720" rIns="91440" bIns="45720" rtlCol="0" anchor="t">
            <a:normAutofit/>
          </a:bodyPr>
          <a:lstStyle/>
          <a:p>
            <a:pPr>
              <a:lnSpc>
                <a:spcPct val="100000"/>
              </a:lnSpc>
            </a:pPr>
            <a:r>
              <a:rPr lang="en-US" sz="1400">
                <a:effectLst/>
                <a:latin typeface="Calibri Light"/>
                <a:cs typeface="Calibri"/>
              </a:rPr>
              <a:t>Wake </a:t>
            </a:r>
            <a:r>
              <a:rPr lang="en-US" sz="1400" err="1">
                <a:effectLst/>
                <a:latin typeface="Calibri Light"/>
                <a:cs typeface="Calibri"/>
              </a:rPr>
              <a:t>ThreeSchool</a:t>
            </a:r>
            <a:r>
              <a:rPr lang="en-US" sz="1400">
                <a:effectLst/>
                <a:latin typeface="Calibri Light"/>
                <a:cs typeface="Calibri"/>
              </a:rPr>
              <a:t> classroom shall use the </a:t>
            </a:r>
            <a:r>
              <a:rPr lang="en-US" sz="1400" i="1">
                <a:effectLst/>
                <a:latin typeface="Calibri Light"/>
                <a:cs typeface="Calibri"/>
              </a:rPr>
              <a:t>Creative Curriculum® for Preschool</a:t>
            </a:r>
            <a:r>
              <a:rPr lang="en-US" sz="1400">
                <a:effectLst/>
                <a:latin typeface="Calibri Light"/>
                <a:cs typeface="Calibri"/>
              </a:rPr>
              <a:t>, 6</a:t>
            </a:r>
            <a:r>
              <a:rPr lang="en-US" sz="1400" baseline="30000">
                <a:effectLst/>
                <a:latin typeface="Calibri Light"/>
                <a:cs typeface="Calibri"/>
              </a:rPr>
              <a:t>th</a:t>
            </a:r>
            <a:r>
              <a:rPr lang="en-US" sz="1400">
                <a:effectLst/>
                <a:latin typeface="Calibri Light"/>
                <a:cs typeface="Calibri"/>
              </a:rPr>
              <a:t> Edition as well as use of the Pyramid Model to address the social emotional health of the young children in the program.</a:t>
            </a:r>
            <a:r>
              <a:rPr lang="en-US" sz="1400">
                <a:latin typeface="Calibri Light"/>
                <a:cs typeface="Calibri"/>
              </a:rPr>
              <a:t> </a:t>
            </a:r>
            <a:endParaRPr lang="en-US" sz="1400">
              <a:effectLst/>
              <a:latin typeface="Calibri Light"/>
              <a:cs typeface="Calibri" panose="020F0502020204030204" pitchFamily="34" charset="0"/>
            </a:endParaRPr>
          </a:p>
          <a:p>
            <a:pPr>
              <a:lnSpc>
                <a:spcPct val="100000"/>
              </a:lnSpc>
            </a:pPr>
            <a:r>
              <a:rPr lang="en-US" sz="1400">
                <a:effectLst/>
                <a:latin typeface="Calibri Light"/>
                <a:cs typeface="Calibri"/>
              </a:rPr>
              <a:t>WTS Sites shall be knowledgeable about </a:t>
            </a:r>
            <a:r>
              <a:rPr lang="en-US" sz="1400" i="1">
                <a:effectLst/>
                <a:latin typeface="Calibri Light"/>
                <a:cs typeface="Calibri"/>
              </a:rPr>
              <a:t>Foundations: Early Learning Standards for North Carolina Preschoolers and Strategies for Guiding Their Success </a:t>
            </a:r>
            <a:r>
              <a:rPr lang="en-US" sz="1400">
                <a:effectLst/>
                <a:latin typeface="Calibri Light"/>
                <a:cs typeface="Calibri"/>
              </a:rPr>
              <a:t>and use these early learning standards to guide their planning of developmentally appropriate, high-quality prekindergarten experiences for children.</a:t>
            </a:r>
          </a:p>
          <a:p>
            <a:pPr marL="0" indent="0">
              <a:lnSpc>
                <a:spcPct val="100000"/>
              </a:lnSpc>
              <a:buNone/>
            </a:pPr>
            <a:r>
              <a:rPr lang="en-US" sz="2400" i="1" u="sng">
                <a:latin typeface="Calibri" panose="020F0502020204030204" pitchFamily="34" charset="0"/>
                <a:cs typeface="Calibri" panose="020F0502020204030204" pitchFamily="34" charset="0"/>
              </a:rPr>
              <a:t>Formative Assessments </a:t>
            </a:r>
          </a:p>
          <a:p>
            <a:pPr marL="0">
              <a:lnSpc>
                <a:spcPct val="100000"/>
              </a:lnSpc>
            </a:pPr>
            <a:r>
              <a:rPr lang="en-US" sz="1400">
                <a:effectLst/>
                <a:latin typeface="Calibri Light"/>
                <a:cs typeface="Calibri"/>
              </a:rPr>
              <a:t>WTS Sites are required to conduct ongoing formative assessments to gather information about each child’s growth and skill development and inform instruction.</a:t>
            </a:r>
            <a:r>
              <a:rPr lang="en-US" sz="1400">
                <a:latin typeface="Calibri Light"/>
                <a:cs typeface="Calibri"/>
              </a:rPr>
              <a:t> </a:t>
            </a:r>
            <a:endParaRPr lang="en-US" sz="1400">
              <a:effectLst/>
              <a:latin typeface="Calibri Light"/>
              <a:cs typeface="Calibri" panose="020F0502020204030204" pitchFamily="34" charset="0"/>
            </a:endParaRPr>
          </a:p>
          <a:p>
            <a:pPr marL="0">
              <a:lnSpc>
                <a:spcPct val="100000"/>
              </a:lnSpc>
            </a:pPr>
            <a:r>
              <a:rPr lang="en-US" sz="1400">
                <a:effectLst/>
                <a:latin typeface="Calibri Light"/>
                <a:cs typeface="Calibri"/>
              </a:rPr>
              <a:t>WTS Sites will use a formative assessment instrument approved by WCSS, such as Teaching Strategies Gold.</a:t>
            </a:r>
            <a:endParaRPr lang="en-US" sz="1400">
              <a:latin typeface="Calibri Light"/>
              <a:cs typeface="Calibri"/>
            </a:endParaRPr>
          </a:p>
          <a:p>
            <a:pPr>
              <a:lnSpc>
                <a:spcPct val="100000"/>
              </a:lnSpc>
            </a:pPr>
            <a:endParaRPr lang="en-US" sz="2000"/>
          </a:p>
        </p:txBody>
      </p:sp>
      <p:pic>
        <p:nvPicPr>
          <p:cNvPr id="2050" name="Picture 2" descr="CCRC/WFRC NC FELD (Foundations for Early Learning Development) - Child Care  Resource Center - CCRC">
            <a:extLst>
              <a:ext uri="{FF2B5EF4-FFF2-40B4-BE49-F238E27FC236}">
                <a16:creationId xmlns:a16="http://schemas.microsoft.com/office/drawing/2014/main" id="{5A29DB15-38A1-4234-47B6-F1909407F3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52870" y="3885807"/>
            <a:ext cx="2631594" cy="2175832"/>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507F9D6-7F15-95B6-1DA1-DFB8CD13C7CF}"/>
              </a:ext>
            </a:extLst>
          </p:cNvPr>
          <p:cNvPicPr>
            <a:picLocks noChangeAspect="1"/>
          </p:cNvPicPr>
          <p:nvPr/>
        </p:nvPicPr>
        <p:blipFill rotWithShape="1">
          <a:blip r:embed="rId3"/>
          <a:srcRect t="8311" r="4027" b="7197"/>
          <a:stretch/>
        </p:blipFill>
        <p:spPr>
          <a:xfrm>
            <a:off x="9267326" y="98611"/>
            <a:ext cx="2802682" cy="2233220"/>
          </a:xfrm>
          <a:prstGeom prst="rect">
            <a:avLst/>
          </a:prstGeom>
        </p:spPr>
      </p:pic>
      <p:pic>
        <p:nvPicPr>
          <p:cNvPr id="5" name="Picture 4">
            <a:extLst>
              <a:ext uri="{FF2B5EF4-FFF2-40B4-BE49-F238E27FC236}">
                <a16:creationId xmlns:a16="http://schemas.microsoft.com/office/drawing/2014/main" id="{ECF1AF3D-B977-7E21-18F0-94884E5ACF9E}"/>
              </a:ext>
            </a:extLst>
          </p:cNvPr>
          <p:cNvPicPr>
            <a:picLocks noChangeAspect="1"/>
          </p:cNvPicPr>
          <p:nvPr/>
        </p:nvPicPr>
        <p:blipFill>
          <a:blip r:embed="rId4"/>
          <a:stretch>
            <a:fillRect/>
          </a:stretch>
        </p:blipFill>
        <p:spPr>
          <a:xfrm>
            <a:off x="9833700" y="6309312"/>
            <a:ext cx="2358300" cy="548688"/>
          </a:xfrm>
          <a:prstGeom prst="rect">
            <a:avLst/>
          </a:prstGeom>
        </p:spPr>
      </p:pic>
      <p:pic>
        <p:nvPicPr>
          <p:cNvPr id="8" name="Picture 7">
            <a:extLst>
              <a:ext uri="{FF2B5EF4-FFF2-40B4-BE49-F238E27FC236}">
                <a16:creationId xmlns:a16="http://schemas.microsoft.com/office/drawing/2014/main" id="{D24D776A-FD4D-5519-D01E-3259E7CC3F02}"/>
              </a:ext>
            </a:extLst>
          </p:cNvPr>
          <p:cNvPicPr>
            <a:picLocks noChangeAspect="1"/>
          </p:cNvPicPr>
          <p:nvPr/>
        </p:nvPicPr>
        <p:blipFill>
          <a:blip r:embed="rId5"/>
          <a:stretch>
            <a:fillRect/>
          </a:stretch>
        </p:blipFill>
        <p:spPr>
          <a:xfrm>
            <a:off x="0" y="6309312"/>
            <a:ext cx="9443522" cy="548688"/>
          </a:xfrm>
          <a:prstGeom prst="rect">
            <a:avLst/>
          </a:prstGeom>
        </p:spPr>
      </p:pic>
    </p:spTree>
    <p:extLst>
      <p:ext uri="{BB962C8B-B14F-4D97-AF65-F5344CB8AC3E}">
        <p14:creationId xmlns:p14="http://schemas.microsoft.com/office/powerpoint/2010/main" val="3850462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F1D742-0B30-0705-389B-871734DD6632}"/>
              </a:ext>
            </a:extLst>
          </p:cNvPr>
          <p:cNvSpPr>
            <a:spLocks noGrp="1"/>
          </p:cNvSpPr>
          <p:nvPr>
            <p:ph type="title"/>
          </p:nvPr>
        </p:nvSpPr>
        <p:spPr/>
        <p:txBody>
          <a:bodyPr/>
          <a:lstStyle/>
          <a:p>
            <a:pPr algn="l"/>
            <a:r>
              <a:rPr lang="en-US" sz="4000">
                <a:latin typeface="Calibri" panose="020F0502020204030204" pitchFamily="34" charset="0"/>
                <a:ea typeface="Open Sans"/>
                <a:cs typeface="Calibri" panose="020F0502020204030204" pitchFamily="34" charset="0"/>
              </a:rPr>
              <a:t>Wake </a:t>
            </a:r>
            <a:r>
              <a:rPr lang="en-US" sz="4000" err="1">
                <a:latin typeface="Calibri" panose="020F0502020204030204" pitchFamily="34" charset="0"/>
                <a:ea typeface="Open Sans"/>
                <a:cs typeface="Calibri" panose="020F0502020204030204" pitchFamily="34" charset="0"/>
              </a:rPr>
              <a:t>ThreeSchool</a:t>
            </a:r>
            <a:r>
              <a:rPr lang="en-US">
                <a:latin typeface="Calibri Light"/>
                <a:cs typeface="Calibri Light"/>
              </a:rPr>
              <a:t>	</a:t>
            </a:r>
          </a:p>
        </p:txBody>
      </p:sp>
      <p:sp>
        <p:nvSpPr>
          <p:cNvPr id="5" name="Content Placeholder 4">
            <a:extLst>
              <a:ext uri="{FF2B5EF4-FFF2-40B4-BE49-F238E27FC236}">
                <a16:creationId xmlns:a16="http://schemas.microsoft.com/office/drawing/2014/main" id="{BA4CBD3D-17F7-1BB3-C0BD-5A0FF281E58C}"/>
              </a:ext>
            </a:extLst>
          </p:cNvPr>
          <p:cNvSpPr>
            <a:spLocks noGrp="1"/>
          </p:cNvSpPr>
          <p:nvPr>
            <p:ph sz="half" idx="1"/>
          </p:nvPr>
        </p:nvSpPr>
        <p:spPr/>
        <p:txBody>
          <a:bodyPr vert="horz" lIns="91440" tIns="45720" rIns="91440" bIns="45720" rtlCol="0" anchor="t">
            <a:noAutofit/>
          </a:bodyPr>
          <a:lstStyle/>
          <a:p>
            <a:r>
              <a:rPr lang="en-US" sz="1400">
                <a:latin typeface="Calibri"/>
                <a:ea typeface="Open Sans"/>
                <a:cs typeface="Calibri"/>
              </a:rPr>
              <a:t>Wake </a:t>
            </a:r>
            <a:r>
              <a:rPr lang="en-US" sz="1400" err="1">
                <a:latin typeface="Calibri"/>
                <a:ea typeface="Open Sans"/>
                <a:cs typeface="Calibri"/>
              </a:rPr>
              <a:t>ThreeSchool</a:t>
            </a:r>
            <a:r>
              <a:rPr lang="en-US" sz="1400">
                <a:latin typeface="Calibri"/>
                <a:ea typeface="Open Sans"/>
                <a:cs typeface="Calibri"/>
              </a:rPr>
              <a:t> sites provide the Wake </a:t>
            </a:r>
            <a:r>
              <a:rPr lang="en-US" sz="1400" err="1">
                <a:latin typeface="Calibri"/>
                <a:ea typeface="Open Sans"/>
                <a:cs typeface="Calibri"/>
              </a:rPr>
              <a:t>ThreeSchool</a:t>
            </a:r>
            <a:r>
              <a:rPr lang="en-US" sz="1400">
                <a:latin typeface="Calibri"/>
                <a:ea typeface="Open Sans"/>
                <a:cs typeface="Calibri"/>
              </a:rPr>
              <a:t> program for 180 regular school days (e.g., 6.5 hours) per WCPSS traditional school calendar year. </a:t>
            </a:r>
            <a:endParaRPr lang="en-US" sz="1400">
              <a:latin typeface="Calibri" panose="020F0502020204030204" pitchFamily="34" charset="0"/>
              <a:ea typeface="Open Sans"/>
              <a:cs typeface="Calibri" panose="020F0502020204030204" pitchFamily="34" charset="0"/>
            </a:endParaRPr>
          </a:p>
          <a:p>
            <a:r>
              <a:rPr lang="en-US" sz="1400">
                <a:latin typeface="Calibri"/>
                <a:ea typeface="Open Sans"/>
                <a:cs typeface="Calibri"/>
              </a:rPr>
              <a:t>Wake </a:t>
            </a:r>
            <a:r>
              <a:rPr lang="en-US" sz="1400" err="1">
                <a:latin typeface="Calibri"/>
                <a:ea typeface="Open Sans"/>
                <a:cs typeface="Calibri"/>
              </a:rPr>
              <a:t>ThreeSchool</a:t>
            </a:r>
            <a:r>
              <a:rPr lang="en-US" sz="1400">
                <a:latin typeface="Calibri"/>
                <a:ea typeface="Open Sans"/>
                <a:cs typeface="Calibri"/>
              </a:rPr>
              <a:t> is a program that provides early education to three-year-olds in a play-based, dynamic environment, similar to NC Pre-K. </a:t>
            </a:r>
          </a:p>
          <a:p>
            <a:r>
              <a:rPr lang="en-US" sz="1400">
                <a:latin typeface="Calibri"/>
                <a:ea typeface="Open Sans"/>
                <a:cs typeface="Calibri"/>
              </a:rPr>
              <a:t>We prioritize children who have never been in childcare and fall within 75% of the State Median Income. </a:t>
            </a:r>
          </a:p>
          <a:p>
            <a:r>
              <a:rPr lang="en-US" sz="1400">
                <a:latin typeface="Calibri"/>
                <a:ea typeface="Open Sans"/>
                <a:cs typeface="Calibri"/>
              </a:rPr>
              <a:t>Our classroom ratios are 1:8, with a maximum of 16 children in a classroom. </a:t>
            </a:r>
            <a:endParaRPr lang="en-US" sz="1400">
              <a:latin typeface="Calibri"/>
              <a:ea typeface="Open Sans" panose="020B0606030504020204" pitchFamily="34" charset="0"/>
              <a:cs typeface="Calibri"/>
            </a:endParaRPr>
          </a:p>
          <a:p>
            <a:r>
              <a:rPr lang="en-US" sz="1400">
                <a:latin typeface="Calibri"/>
                <a:ea typeface="Open Sans"/>
                <a:cs typeface="Calibri"/>
              </a:rPr>
              <a:t>Wake County Commissioners Fund Wake </a:t>
            </a:r>
            <a:r>
              <a:rPr lang="en-US" sz="1400" err="1">
                <a:latin typeface="Calibri"/>
                <a:ea typeface="Open Sans"/>
                <a:cs typeface="Calibri"/>
              </a:rPr>
              <a:t>ThreeSchool</a:t>
            </a:r>
            <a:endParaRPr lang="en-US" sz="1400">
              <a:latin typeface="Calibri"/>
              <a:ea typeface="Open Sans"/>
              <a:cs typeface="Calibri"/>
            </a:endParaRPr>
          </a:p>
          <a:p>
            <a:r>
              <a:rPr lang="en-US" sz="1400">
                <a:latin typeface="Calibri"/>
                <a:ea typeface="Open Sans"/>
                <a:cs typeface="Calibri"/>
              </a:rPr>
              <a:t>We use Creative Curriculum as a Curriculum for our classrooms and Brigance Early Childhood Screening for assessment data. </a:t>
            </a:r>
          </a:p>
          <a:p>
            <a:r>
              <a:rPr lang="en-US" sz="1400">
                <a:latin typeface="Calibri"/>
                <a:ea typeface="Open Sans"/>
                <a:cs typeface="Calibri"/>
              </a:rPr>
              <a:t>Wake County Social Emotional Learning Projects train and coach teachers to set up emotionally rich classrooms for children by reinforcing teaching practices that support children using the Pyramid Model as its foundation. The project was created 7 years ago and is now expanding its work with WTS and NC Pre-K. </a:t>
            </a:r>
            <a:endParaRPr lang="en-US" sz="1400">
              <a:latin typeface="Calibri"/>
              <a:ea typeface="Open Sans" panose="020B0606030504020204" pitchFamily="34" charset="0"/>
              <a:cs typeface="Calibri"/>
            </a:endParaRPr>
          </a:p>
          <a:p>
            <a:endParaRPr lang="en-US" sz="1400">
              <a:latin typeface="Calibri Light"/>
              <a:ea typeface="Open Sans" panose="020B0606030504020204" pitchFamily="34" charset="0"/>
              <a:cs typeface="Open Sans" panose="020B0606030504020204" pitchFamily="34" charset="0"/>
            </a:endParaRPr>
          </a:p>
          <a:p>
            <a:endParaRPr lang="en-US" sz="1600">
              <a:latin typeface="Open Sans"/>
              <a:ea typeface="Open Sans"/>
              <a:cs typeface="Open Sans"/>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859BF8F4-B0CA-222B-E58D-8CEE8EF1E0BB}"/>
              </a:ext>
            </a:extLst>
          </p:cNvPr>
          <p:cNvPicPr>
            <a:picLocks noChangeAspect="1"/>
          </p:cNvPicPr>
          <p:nvPr/>
        </p:nvPicPr>
        <p:blipFill>
          <a:blip r:embed="rId4"/>
          <a:stretch>
            <a:fillRect/>
          </a:stretch>
        </p:blipFill>
        <p:spPr>
          <a:xfrm>
            <a:off x="9531762" y="6368774"/>
            <a:ext cx="2548349" cy="429176"/>
          </a:xfrm>
          <a:prstGeom prst="rect">
            <a:avLst/>
          </a:prstGeom>
        </p:spPr>
      </p:pic>
      <p:sp>
        <p:nvSpPr>
          <p:cNvPr id="2" name="Speech Bubble: Oval 1">
            <a:extLst>
              <a:ext uri="{FF2B5EF4-FFF2-40B4-BE49-F238E27FC236}">
                <a16:creationId xmlns:a16="http://schemas.microsoft.com/office/drawing/2014/main" id="{0B1DFFEE-CBBC-5FDE-3718-116E2395CE2C}"/>
              </a:ext>
            </a:extLst>
          </p:cNvPr>
          <p:cNvSpPr/>
          <p:nvPr/>
        </p:nvSpPr>
        <p:spPr>
          <a:xfrm>
            <a:off x="7013643" y="1011677"/>
            <a:ext cx="4639779" cy="4260714"/>
          </a:xfrm>
          <a:prstGeom prst="wedgeEllipseCallout">
            <a:avLst>
              <a:gd name="adj1" fmla="val -43986"/>
              <a:gd name="adj2" fmla="val 55514"/>
            </a:avLst>
          </a:prstGeom>
          <a:noFill/>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lnSpc>
                <a:spcPct val="107000"/>
              </a:lnSpc>
              <a:spcAft>
                <a:spcPts val="800"/>
              </a:spcAft>
            </a:pPr>
            <a:r>
              <a:rPr lang="en-US" sz="1200" b="1">
                <a:solidFill>
                  <a:schemeClr val="tx1"/>
                </a:solidFill>
                <a:latin typeface="Calibri"/>
                <a:ea typeface="Calibri" panose="020F0502020204030204" pitchFamily="34" charset="0"/>
                <a:cs typeface="Times New Roman"/>
              </a:rPr>
              <a:t>Hear from a former Wake ThreeSchool Parent</a:t>
            </a:r>
          </a:p>
          <a:p>
            <a:pPr algn="ctr">
              <a:lnSpc>
                <a:spcPct val="107000"/>
              </a:lnSpc>
              <a:spcAft>
                <a:spcPts val="800"/>
              </a:spcAft>
            </a:pPr>
            <a:endParaRPr lang="en-US" sz="1200" b="1">
              <a:solidFill>
                <a:schemeClr val="tx1"/>
              </a:solidFill>
              <a:effectLst/>
              <a:latin typeface="Calibri"/>
              <a:ea typeface="Calibri" panose="020F0502020204030204" pitchFamily="34" charset="0"/>
              <a:cs typeface="Times New Roman"/>
            </a:endParaRPr>
          </a:p>
          <a:p>
            <a:pPr algn="ctr">
              <a:lnSpc>
                <a:spcPct val="107000"/>
              </a:lnSpc>
              <a:spcAft>
                <a:spcPts val="800"/>
              </a:spcAft>
            </a:pPr>
            <a:endParaRPr lang="en-US" sz="1200" b="1">
              <a:solidFill>
                <a:schemeClr val="tx1"/>
              </a:solidFill>
              <a:latin typeface="Calibri"/>
              <a:ea typeface="Calibri" panose="020F0502020204030204" pitchFamily="34" charset="0"/>
              <a:cs typeface="Times New Roman"/>
            </a:endParaRPr>
          </a:p>
          <a:p>
            <a:pPr algn="ctr">
              <a:lnSpc>
                <a:spcPct val="107000"/>
              </a:lnSpc>
              <a:spcAft>
                <a:spcPts val="800"/>
              </a:spcAft>
            </a:pPr>
            <a:endParaRPr lang="en-US" sz="1200" b="1">
              <a:solidFill>
                <a:schemeClr val="tx1"/>
              </a:solidFill>
              <a:effectLst/>
              <a:latin typeface="Calibri"/>
              <a:ea typeface="Calibri" panose="020F0502020204030204" pitchFamily="34" charset="0"/>
              <a:cs typeface="Times New Roman"/>
            </a:endParaRPr>
          </a:p>
          <a:p>
            <a:pPr algn="ctr">
              <a:lnSpc>
                <a:spcPct val="107000"/>
              </a:lnSpc>
              <a:spcAft>
                <a:spcPts val="800"/>
              </a:spcAft>
            </a:pPr>
            <a:endParaRPr lang="en-US" sz="1200" b="1">
              <a:solidFill>
                <a:schemeClr val="tx1"/>
              </a:solidFill>
              <a:latin typeface="Calibri"/>
              <a:ea typeface="Calibri" panose="020F0502020204030204" pitchFamily="34" charset="0"/>
              <a:cs typeface="Times New Roman"/>
            </a:endParaRPr>
          </a:p>
          <a:p>
            <a:pPr algn="ctr">
              <a:lnSpc>
                <a:spcPct val="107000"/>
              </a:lnSpc>
              <a:spcAft>
                <a:spcPts val="800"/>
              </a:spcAft>
            </a:pPr>
            <a:endParaRPr lang="en-US" sz="1200" b="1">
              <a:solidFill>
                <a:schemeClr val="tx1"/>
              </a:solidFill>
              <a:effectLst/>
              <a:latin typeface="Calibri"/>
              <a:ea typeface="Calibri" panose="020F0502020204030204" pitchFamily="34" charset="0"/>
              <a:cs typeface="Times New Roman"/>
            </a:endParaRPr>
          </a:p>
          <a:p>
            <a:pPr algn="ctr">
              <a:lnSpc>
                <a:spcPct val="107000"/>
              </a:lnSpc>
              <a:spcAft>
                <a:spcPts val="800"/>
              </a:spcAft>
            </a:pPr>
            <a:endParaRPr lang="en-US" sz="1200" b="1">
              <a:solidFill>
                <a:schemeClr val="tx1"/>
              </a:solidFill>
              <a:latin typeface="Calibri"/>
              <a:ea typeface="Calibri" panose="020F0502020204030204" pitchFamily="34" charset="0"/>
              <a:cs typeface="Times New Roman"/>
            </a:endParaRPr>
          </a:p>
          <a:p>
            <a:pPr algn="ctr">
              <a:lnSpc>
                <a:spcPct val="107000"/>
              </a:lnSpc>
              <a:spcAft>
                <a:spcPts val="800"/>
              </a:spcAft>
            </a:pPr>
            <a:endParaRPr lang="en-US" sz="1200" b="1">
              <a:solidFill>
                <a:schemeClr val="tx1"/>
              </a:solidFill>
              <a:effectLst/>
              <a:latin typeface="Calibri"/>
              <a:ea typeface="Calibri" panose="020F0502020204030204" pitchFamily="34" charset="0"/>
              <a:cs typeface="Times New Roman"/>
            </a:endParaRPr>
          </a:p>
          <a:p>
            <a:pPr algn="ctr">
              <a:lnSpc>
                <a:spcPct val="107000"/>
              </a:lnSpc>
              <a:spcAft>
                <a:spcPts val="800"/>
              </a:spcAft>
            </a:pPr>
            <a:endPar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Untitled design (1)">
            <a:hlinkClick r:id="" action="ppaction://media"/>
            <a:extLst>
              <a:ext uri="{FF2B5EF4-FFF2-40B4-BE49-F238E27FC236}">
                <a16:creationId xmlns:a16="http://schemas.microsoft.com/office/drawing/2014/main" id="{9572F2E3-70A1-43B9-D110-8BD3A7433F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29937" y="2071262"/>
            <a:ext cx="3807190" cy="2141544"/>
          </a:xfrm>
          <a:prstGeom prst="rect">
            <a:avLst/>
          </a:prstGeom>
          <a:ln>
            <a:solidFill>
              <a:schemeClr val="accent1"/>
            </a:solidFill>
          </a:ln>
        </p:spPr>
      </p:pic>
      <p:pic>
        <p:nvPicPr>
          <p:cNvPr id="6" name="Picture 5">
            <a:extLst>
              <a:ext uri="{FF2B5EF4-FFF2-40B4-BE49-F238E27FC236}">
                <a16:creationId xmlns:a16="http://schemas.microsoft.com/office/drawing/2014/main" id="{E84C05B0-0AD3-329D-967B-D5F98D1CC40D}"/>
              </a:ext>
            </a:extLst>
          </p:cNvPr>
          <p:cNvPicPr>
            <a:picLocks noChangeAspect="1"/>
          </p:cNvPicPr>
          <p:nvPr/>
        </p:nvPicPr>
        <p:blipFill>
          <a:blip r:embed="rId6"/>
          <a:stretch>
            <a:fillRect/>
          </a:stretch>
        </p:blipFill>
        <p:spPr>
          <a:xfrm>
            <a:off x="0" y="6176963"/>
            <a:ext cx="9443522" cy="681037"/>
          </a:xfrm>
          <a:prstGeom prst="rect">
            <a:avLst/>
          </a:prstGeom>
        </p:spPr>
      </p:pic>
    </p:spTree>
    <p:extLst>
      <p:ext uri="{BB962C8B-B14F-4D97-AF65-F5344CB8AC3E}">
        <p14:creationId xmlns:p14="http://schemas.microsoft.com/office/powerpoint/2010/main" val="1610542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4868-5473-4C8E-2933-5EE7EED205D5}"/>
              </a:ext>
            </a:extLst>
          </p:cNvPr>
          <p:cNvSpPr>
            <a:spLocks noGrp="1"/>
          </p:cNvSpPr>
          <p:nvPr>
            <p:ph type="title"/>
          </p:nvPr>
        </p:nvSpPr>
        <p:spPr/>
        <p:txBody>
          <a:bodyPr/>
          <a:lstStyle/>
          <a:p>
            <a:r>
              <a:rPr lang="en-US"/>
              <a:t>Teaching Strategies SY23-24 Data </a:t>
            </a:r>
          </a:p>
        </p:txBody>
      </p:sp>
      <p:sp>
        <p:nvSpPr>
          <p:cNvPr id="6" name="TextBox 5">
            <a:extLst>
              <a:ext uri="{FF2B5EF4-FFF2-40B4-BE49-F238E27FC236}">
                <a16:creationId xmlns:a16="http://schemas.microsoft.com/office/drawing/2014/main" id="{D9EE0900-D4F3-81F8-50D2-6D2097CF093F}"/>
              </a:ext>
            </a:extLst>
          </p:cNvPr>
          <p:cNvSpPr txBox="1"/>
          <p:nvPr/>
        </p:nvSpPr>
        <p:spPr>
          <a:xfrm>
            <a:off x="3047189" y="3244334"/>
            <a:ext cx="6094378" cy="369332"/>
          </a:xfrm>
          <a:prstGeom prst="rect">
            <a:avLst/>
          </a:prstGeom>
          <a:noFill/>
        </p:spPr>
        <p:txBody>
          <a:bodyPr wrap="square">
            <a:spAutoFit/>
          </a:bodyPr>
          <a:lstStyle/>
          <a:p>
            <a:r>
              <a:rPr lang="en-US"/>
              <a:t> </a:t>
            </a:r>
          </a:p>
        </p:txBody>
      </p:sp>
      <p:graphicFrame>
        <p:nvGraphicFramePr>
          <p:cNvPr id="7" name="Content Placeholder 5">
            <a:extLst>
              <a:ext uri="{FF2B5EF4-FFF2-40B4-BE49-F238E27FC236}">
                <a16:creationId xmlns:a16="http://schemas.microsoft.com/office/drawing/2014/main" id="{6584979B-BAC5-AA14-4020-397F8EE4AA8B}"/>
              </a:ext>
            </a:extLst>
          </p:cNvPr>
          <p:cNvGraphicFramePr>
            <a:graphicFrameLocks noGrp="1"/>
          </p:cNvGraphicFramePr>
          <p:nvPr/>
        </p:nvGraphicFramePr>
        <p:xfrm>
          <a:off x="838200" y="1253331"/>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2851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5DF7-0515-F704-581D-76B6584F854B}"/>
              </a:ext>
            </a:extLst>
          </p:cNvPr>
          <p:cNvSpPr>
            <a:spLocks noGrp="1"/>
          </p:cNvSpPr>
          <p:nvPr>
            <p:ph type="title"/>
          </p:nvPr>
        </p:nvSpPr>
        <p:spPr/>
        <p:txBody>
          <a:bodyPr/>
          <a:lstStyle/>
          <a:p>
            <a:r>
              <a:rPr lang="en-US"/>
              <a:t>Children Below Fall Winter Spring Checkpoints</a:t>
            </a:r>
          </a:p>
        </p:txBody>
      </p:sp>
      <p:graphicFrame>
        <p:nvGraphicFramePr>
          <p:cNvPr id="5" name="Content Placeholder 5">
            <a:extLst>
              <a:ext uri="{FF2B5EF4-FFF2-40B4-BE49-F238E27FC236}">
                <a16:creationId xmlns:a16="http://schemas.microsoft.com/office/drawing/2014/main" id="{329BB067-4A20-39D6-E183-72E580266969}"/>
              </a:ext>
            </a:extLst>
          </p:cNvPr>
          <p:cNvGraphicFramePr>
            <a:graphicFrameLocks noGrp="1"/>
          </p:cNvGraphicFramePr>
          <p:nvPr>
            <p:ph sz="half" idx="1"/>
            <p:extLst>
              <p:ext uri="{D42A27DB-BD31-4B8C-83A1-F6EECF244321}">
                <p14:modId xmlns:p14="http://schemas.microsoft.com/office/powerpoint/2010/main" val="411614851"/>
              </p:ext>
            </p:extLst>
          </p:nvPr>
        </p:nvGraphicFramePr>
        <p:xfrm>
          <a:off x="609599" y="1600200"/>
          <a:ext cx="10849584"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0402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158F-ACA2-538C-CD62-A7EC3B8BF4A6}"/>
              </a:ext>
            </a:extLst>
          </p:cNvPr>
          <p:cNvSpPr>
            <a:spLocks noGrp="1"/>
          </p:cNvSpPr>
          <p:nvPr>
            <p:ph type="title"/>
          </p:nvPr>
        </p:nvSpPr>
        <p:spPr/>
        <p:txBody>
          <a:bodyPr>
            <a:normAutofit fontScale="90000"/>
          </a:bodyPr>
          <a:lstStyle/>
          <a:p>
            <a:br>
              <a:rPr lang="en-US"/>
            </a:br>
            <a:r>
              <a:rPr lang="en-US"/>
              <a:t>WTS Children Exceeding Fall, Winter, Spring Checkpoint Data ​</a:t>
            </a:r>
            <a:br>
              <a:rPr lang="en-US"/>
            </a:br>
            <a:endParaRPr lang="en-US"/>
          </a:p>
        </p:txBody>
      </p:sp>
      <p:sp>
        <p:nvSpPr>
          <p:cNvPr id="3" name="Content Placeholder 2">
            <a:extLst>
              <a:ext uri="{FF2B5EF4-FFF2-40B4-BE49-F238E27FC236}">
                <a16:creationId xmlns:a16="http://schemas.microsoft.com/office/drawing/2014/main" id="{76BBFAB4-7974-320C-6275-C6C14EBB8B49}"/>
              </a:ext>
            </a:extLst>
          </p:cNvPr>
          <p:cNvSpPr>
            <a:spLocks noGrp="1"/>
          </p:cNvSpPr>
          <p:nvPr>
            <p:ph sz="half" idx="1"/>
          </p:nvPr>
        </p:nvSpPr>
        <p:spPr>
          <a:xfrm>
            <a:off x="609600" y="1600201"/>
            <a:ext cx="11092774" cy="4525963"/>
          </a:xfrm>
        </p:spPr>
        <p:txBody>
          <a:bodyPr/>
          <a:lstStyle/>
          <a:p>
            <a:pPr marL="0" indent="0">
              <a:buNone/>
            </a:pPr>
            <a:r>
              <a:rPr lang="en-US"/>
              <a:t> </a:t>
            </a:r>
          </a:p>
        </p:txBody>
      </p:sp>
      <p:graphicFrame>
        <p:nvGraphicFramePr>
          <p:cNvPr id="6" name="Content Placeholder 5">
            <a:extLst>
              <a:ext uri="{FF2B5EF4-FFF2-40B4-BE49-F238E27FC236}">
                <a16:creationId xmlns:a16="http://schemas.microsoft.com/office/drawing/2014/main" id="{5BDD7762-B954-A0C8-3D44-51FF6277C8E6}"/>
              </a:ext>
            </a:extLst>
          </p:cNvPr>
          <p:cNvGraphicFramePr>
            <a:graphicFrameLocks noGrp="1"/>
          </p:cNvGraphicFramePr>
          <p:nvPr>
            <p:extLst>
              <p:ext uri="{D42A27DB-BD31-4B8C-83A1-F6EECF244321}">
                <p14:modId xmlns:p14="http://schemas.microsoft.com/office/powerpoint/2010/main" val="3452782555"/>
              </p:ext>
            </p:extLst>
          </p:nvPr>
        </p:nvGraphicFramePr>
        <p:xfrm>
          <a:off x="838200" y="1600201"/>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504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BD82-DC87-62DD-70DA-007B205E8D54}"/>
              </a:ext>
            </a:extLst>
          </p:cNvPr>
          <p:cNvSpPr>
            <a:spLocks noGrp="1"/>
          </p:cNvSpPr>
          <p:nvPr>
            <p:ph type="title"/>
          </p:nvPr>
        </p:nvSpPr>
        <p:spPr/>
        <p:txBody>
          <a:bodyPr/>
          <a:lstStyle/>
          <a:p>
            <a:r>
              <a:rPr lang="en-US"/>
              <a:t>Teaching Strategies Guide </a:t>
            </a:r>
          </a:p>
        </p:txBody>
      </p:sp>
      <p:sp>
        <p:nvSpPr>
          <p:cNvPr id="3" name="Content Placeholder 2">
            <a:extLst>
              <a:ext uri="{FF2B5EF4-FFF2-40B4-BE49-F238E27FC236}">
                <a16:creationId xmlns:a16="http://schemas.microsoft.com/office/drawing/2014/main" id="{CEEC1773-E2B4-D431-80BF-C23825C7782A}"/>
              </a:ext>
            </a:extLst>
          </p:cNvPr>
          <p:cNvSpPr>
            <a:spLocks noGrp="1"/>
          </p:cNvSpPr>
          <p:nvPr>
            <p:ph sz="half" idx="1"/>
          </p:nvPr>
        </p:nvSpPr>
        <p:spPr>
          <a:xfrm>
            <a:off x="609600" y="1600201"/>
            <a:ext cx="4876800" cy="4525963"/>
          </a:xfrm>
        </p:spPr>
        <p:txBody>
          <a:bodyPr>
            <a:normAutofit lnSpcReduction="10000"/>
          </a:bodyPr>
          <a:lstStyle/>
          <a:p>
            <a:pPr marL="0" indent="0">
              <a:buNone/>
            </a:pPr>
            <a:r>
              <a:rPr lang="en-US" sz="1500"/>
              <a:t>As you enter children into Teaching Strategies, please make sure you are choosing</a:t>
            </a:r>
          </a:p>
          <a:p>
            <a:r>
              <a:rPr lang="en-US" sz="1500"/>
              <a:t>Age group/Grade: Preschool 3</a:t>
            </a:r>
          </a:p>
          <a:p>
            <a:r>
              <a:rPr lang="en-US" sz="1500"/>
              <a:t>Class: WTS 24-25 </a:t>
            </a:r>
          </a:p>
          <a:p>
            <a:r>
              <a:rPr lang="en-US" sz="1500"/>
              <a:t>Answer all questions needed in order to create the child’s profile account </a:t>
            </a:r>
          </a:p>
          <a:p>
            <a:r>
              <a:rPr lang="en-US" sz="1500"/>
              <a:t>Funding Source: Wake </a:t>
            </a:r>
            <a:r>
              <a:rPr lang="en-US" sz="1500" err="1"/>
              <a:t>ThreeSchool</a:t>
            </a:r>
            <a:r>
              <a:rPr lang="en-US" sz="1500"/>
              <a:t>/Other (in the process of having them add this back to Teaching Strategies) </a:t>
            </a:r>
            <a:r>
              <a:rPr lang="en-US" sz="1500" b="1"/>
              <a:t>(applies to only Private WTS Sites) </a:t>
            </a:r>
          </a:p>
          <a:p>
            <a:pPr marL="0" indent="0">
              <a:buNone/>
            </a:pPr>
            <a:endParaRPr lang="en-US" sz="1500"/>
          </a:p>
          <a:p>
            <a:pPr marL="0" indent="0">
              <a:buNone/>
            </a:pPr>
            <a:r>
              <a:rPr lang="en-US" sz="1500"/>
              <a:t>Additional Information: Make sure to confirm this information regarding IEP/IFSP for </a:t>
            </a:r>
            <a:r>
              <a:rPr lang="en-US" sz="1500" b="1"/>
              <a:t>(ALL) </a:t>
            </a:r>
            <a:r>
              <a:rPr lang="en-US" sz="1500"/>
              <a:t>children you add into your Teaching Strategies system. </a:t>
            </a:r>
          </a:p>
          <a:p>
            <a:endParaRPr lang="en-US" sz="1500"/>
          </a:p>
          <a:p>
            <a:r>
              <a:rPr lang="en-US" sz="1500"/>
              <a:t>It is the site Admin or Teacher’s Responsibility to add children into their WTS classroom for Teaching Strategies. Please determine what will work for your site. </a:t>
            </a:r>
          </a:p>
        </p:txBody>
      </p:sp>
      <p:pic>
        <p:nvPicPr>
          <p:cNvPr id="11" name="Picture 10">
            <a:extLst>
              <a:ext uri="{FF2B5EF4-FFF2-40B4-BE49-F238E27FC236}">
                <a16:creationId xmlns:a16="http://schemas.microsoft.com/office/drawing/2014/main" id="{D04A94F7-50DD-BE9A-6B5A-2F1CC2A78F8E}"/>
              </a:ext>
            </a:extLst>
          </p:cNvPr>
          <p:cNvPicPr>
            <a:picLocks noChangeAspect="1"/>
          </p:cNvPicPr>
          <p:nvPr/>
        </p:nvPicPr>
        <p:blipFill rotWithShape="1">
          <a:blip r:embed="rId2"/>
          <a:srcRect l="20050" r="1163"/>
          <a:stretch/>
        </p:blipFill>
        <p:spPr>
          <a:xfrm>
            <a:off x="6347121" y="1179872"/>
            <a:ext cx="5394960" cy="2048436"/>
          </a:xfrm>
          <a:prstGeom prst="rect">
            <a:avLst/>
          </a:prstGeom>
        </p:spPr>
      </p:pic>
      <p:pic>
        <p:nvPicPr>
          <p:cNvPr id="12" name="Picture 11">
            <a:extLst>
              <a:ext uri="{FF2B5EF4-FFF2-40B4-BE49-F238E27FC236}">
                <a16:creationId xmlns:a16="http://schemas.microsoft.com/office/drawing/2014/main" id="{7EF4E315-0962-9F8B-B63E-2E6D2DD34AFB}"/>
              </a:ext>
            </a:extLst>
          </p:cNvPr>
          <p:cNvPicPr>
            <a:picLocks noChangeAspect="1"/>
          </p:cNvPicPr>
          <p:nvPr/>
        </p:nvPicPr>
        <p:blipFill>
          <a:blip r:embed="rId3"/>
          <a:stretch>
            <a:fillRect/>
          </a:stretch>
        </p:blipFill>
        <p:spPr>
          <a:xfrm>
            <a:off x="7487407" y="3410871"/>
            <a:ext cx="3542356" cy="2834640"/>
          </a:xfrm>
          <a:prstGeom prst="rect">
            <a:avLst/>
          </a:prstGeom>
        </p:spPr>
      </p:pic>
      <p:pic>
        <p:nvPicPr>
          <p:cNvPr id="13" name="Picture 12">
            <a:extLst>
              <a:ext uri="{FF2B5EF4-FFF2-40B4-BE49-F238E27FC236}">
                <a16:creationId xmlns:a16="http://schemas.microsoft.com/office/drawing/2014/main" id="{076C905E-3538-38A8-36BA-CF097FC39A15}"/>
              </a:ext>
            </a:extLst>
          </p:cNvPr>
          <p:cNvPicPr>
            <a:picLocks noChangeAspect="1"/>
          </p:cNvPicPr>
          <p:nvPr/>
        </p:nvPicPr>
        <p:blipFill>
          <a:blip r:embed="rId4"/>
          <a:stretch>
            <a:fillRect/>
          </a:stretch>
        </p:blipFill>
        <p:spPr>
          <a:xfrm>
            <a:off x="-12260" y="6308727"/>
            <a:ext cx="8042684" cy="548688"/>
          </a:xfrm>
          <a:prstGeom prst="rect">
            <a:avLst/>
          </a:prstGeom>
        </p:spPr>
      </p:pic>
      <p:pic>
        <p:nvPicPr>
          <p:cNvPr id="14" name="Picture 13">
            <a:extLst>
              <a:ext uri="{FF2B5EF4-FFF2-40B4-BE49-F238E27FC236}">
                <a16:creationId xmlns:a16="http://schemas.microsoft.com/office/drawing/2014/main" id="{EEDE1C4D-6E63-F044-30F1-4895A29E5A53}"/>
              </a:ext>
            </a:extLst>
          </p:cNvPr>
          <p:cNvPicPr>
            <a:picLocks noChangeAspect="1"/>
          </p:cNvPicPr>
          <p:nvPr/>
        </p:nvPicPr>
        <p:blipFill>
          <a:blip r:embed="rId5"/>
          <a:stretch>
            <a:fillRect/>
          </a:stretch>
        </p:blipFill>
        <p:spPr>
          <a:xfrm rot="15986764">
            <a:off x="383263" y="-90374"/>
            <a:ext cx="1560711" cy="1853345"/>
          </a:xfrm>
          <a:prstGeom prst="rect">
            <a:avLst/>
          </a:prstGeom>
        </p:spPr>
      </p:pic>
    </p:spTree>
    <p:extLst>
      <p:ext uri="{BB962C8B-B14F-4D97-AF65-F5344CB8AC3E}">
        <p14:creationId xmlns:p14="http://schemas.microsoft.com/office/powerpoint/2010/main" val="3938227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37FB7D-2B22-BFC0-B5B6-81A7CD2C3598}"/>
              </a:ext>
            </a:extLst>
          </p:cNvPr>
          <p:cNvSpPr>
            <a:spLocks noGrp="1"/>
          </p:cNvSpPr>
          <p:nvPr>
            <p:ph type="title"/>
          </p:nvPr>
        </p:nvSpPr>
        <p:spPr>
          <a:xfrm>
            <a:off x="838200" y="365125"/>
            <a:ext cx="6086383" cy="1325563"/>
          </a:xfrm>
        </p:spPr>
        <p:txBody>
          <a:bodyPr>
            <a:normAutofit/>
          </a:bodyPr>
          <a:lstStyle/>
          <a:p>
            <a:r>
              <a:rPr lang="en-US" sz="4000">
                <a:latin typeface="Calibri Light"/>
                <a:cs typeface="Times New Roman"/>
              </a:rPr>
              <a:t>Developmental Screening</a:t>
            </a:r>
          </a:p>
        </p:txBody>
      </p:sp>
      <p:sp>
        <p:nvSpPr>
          <p:cNvPr id="6" name="Content Placeholder 5">
            <a:extLst>
              <a:ext uri="{FF2B5EF4-FFF2-40B4-BE49-F238E27FC236}">
                <a16:creationId xmlns:a16="http://schemas.microsoft.com/office/drawing/2014/main" id="{0174A787-52D3-2A58-B2D1-BB5199BE8EB1}"/>
              </a:ext>
            </a:extLst>
          </p:cNvPr>
          <p:cNvSpPr>
            <a:spLocks noGrp="1"/>
          </p:cNvSpPr>
          <p:nvPr>
            <p:ph sz="half" idx="1"/>
          </p:nvPr>
        </p:nvSpPr>
        <p:spPr>
          <a:xfrm>
            <a:off x="838200" y="1825625"/>
            <a:ext cx="5181600" cy="2972712"/>
          </a:xfrm>
        </p:spPr>
        <p:txBody>
          <a:bodyPr vert="horz" lIns="91440" tIns="45720" rIns="91440" bIns="45720" rtlCol="0" anchor="t">
            <a:normAutofit/>
          </a:bodyPr>
          <a:lstStyle/>
          <a:p>
            <a:r>
              <a:rPr lang="en-US" sz="1600">
                <a:latin typeface="Calibri Light"/>
                <a:cs typeface="Times New Roman"/>
              </a:rPr>
              <a:t>All children enrolled in WTS shall receive a developmental screening using The Brigance Developmental Screening Tool unless the child has an existing Individualized Education Program (IEP). </a:t>
            </a:r>
            <a:endParaRPr lang="en-US" sz="1600">
              <a:latin typeface="Calibri Light"/>
              <a:cs typeface="Times New Roman" panose="02020603050405020304" pitchFamily="18" charset="0"/>
            </a:endParaRPr>
          </a:p>
          <a:p>
            <a:r>
              <a:rPr lang="en-US" sz="1600">
                <a:latin typeface="Calibri Light"/>
                <a:cs typeface="Times New Roman"/>
              </a:rPr>
              <a:t>Children shall be screened within 90 days after the first day of attendance in the Program or within 6 months prior to the first day of attendance. </a:t>
            </a:r>
            <a:endParaRPr lang="en-US" sz="1600">
              <a:latin typeface="Calibri Light"/>
              <a:cs typeface="Times New Roman" panose="02020603050405020304" pitchFamily="18" charset="0"/>
            </a:endParaRPr>
          </a:p>
          <a:p>
            <a:r>
              <a:rPr lang="en-US" sz="1600">
                <a:latin typeface="Calibri Light"/>
                <a:cs typeface="Times New Roman"/>
              </a:rPr>
              <a:t>Screening should be used to assist with finding any concerns and creating a baseline to help assist teachers and administrator on how to determine the overall growth and development of the enrolled child.  </a:t>
            </a:r>
          </a:p>
          <a:p>
            <a:endParaRPr lang="en-US" sz="1800">
              <a:solidFill>
                <a:srgbClr val="0070C0"/>
              </a:solidFill>
              <a:latin typeface="Times New Roman" panose="02020603050405020304" pitchFamily="18" charset="0"/>
              <a:cs typeface="Times New Roman" panose="02020603050405020304" pitchFamily="18" charset="0"/>
            </a:endParaRPr>
          </a:p>
          <a:p>
            <a:endParaRPr lang="en-US" sz="1800">
              <a:solidFill>
                <a:srgbClr val="0070C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508D254-36E9-F001-59B7-C813D8D109E6}"/>
              </a:ext>
            </a:extLst>
          </p:cNvPr>
          <p:cNvPicPr>
            <a:picLocks noChangeAspect="1"/>
          </p:cNvPicPr>
          <p:nvPr/>
        </p:nvPicPr>
        <p:blipFill>
          <a:blip r:embed="rId2"/>
          <a:stretch>
            <a:fillRect/>
          </a:stretch>
        </p:blipFill>
        <p:spPr>
          <a:xfrm>
            <a:off x="9736500" y="6172807"/>
            <a:ext cx="2327437" cy="640135"/>
          </a:xfrm>
          <a:prstGeom prst="rect">
            <a:avLst/>
          </a:prstGeom>
        </p:spPr>
      </p:pic>
      <p:pic>
        <p:nvPicPr>
          <p:cNvPr id="3" name="Picture 2">
            <a:extLst>
              <a:ext uri="{FF2B5EF4-FFF2-40B4-BE49-F238E27FC236}">
                <a16:creationId xmlns:a16="http://schemas.microsoft.com/office/drawing/2014/main" id="{DC28654B-8CBB-2E70-9093-2748FD22318A}"/>
              </a:ext>
            </a:extLst>
          </p:cNvPr>
          <p:cNvPicPr>
            <a:picLocks noChangeAspect="1"/>
          </p:cNvPicPr>
          <p:nvPr/>
        </p:nvPicPr>
        <p:blipFill rotWithShape="1">
          <a:blip r:embed="rId3"/>
          <a:srcRect l="12500" t="5521" r="12500"/>
          <a:stretch/>
        </p:blipFill>
        <p:spPr>
          <a:xfrm>
            <a:off x="6456281" y="4208872"/>
            <a:ext cx="2834640" cy="2005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FA4CCFE8-E51F-E60A-F362-89E7A0EAA91E}"/>
              </a:ext>
            </a:extLst>
          </p:cNvPr>
          <p:cNvPicPr>
            <a:picLocks noChangeAspect="1"/>
          </p:cNvPicPr>
          <p:nvPr/>
        </p:nvPicPr>
        <p:blipFill>
          <a:blip r:embed="rId4"/>
          <a:stretch>
            <a:fillRect/>
          </a:stretch>
        </p:blipFill>
        <p:spPr>
          <a:xfrm flipV="1">
            <a:off x="195308" y="1339507"/>
            <a:ext cx="6260973" cy="71509"/>
          </a:xfrm>
          <a:prstGeom prst="rect">
            <a:avLst/>
          </a:prstGeom>
        </p:spPr>
      </p:pic>
      <p:sp>
        <p:nvSpPr>
          <p:cNvPr id="12" name="Thought Bubble: Cloud 11">
            <a:extLst>
              <a:ext uri="{FF2B5EF4-FFF2-40B4-BE49-F238E27FC236}">
                <a16:creationId xmlns:a16="http://schemas.microsoft.com/office/drawing/2014/main" id="{3DBC17E9-F85B-5385-BF5F-AC76416BC288}"/>
              </a:ext>
            </a:extLst>
          </p:cNvPr>
          <p:cNvSpPr/>
          <p:nvPr/>
        </p:nvSpPr>
        <p:spPr>
          <a:xfrm>
            <a:off x="6456281" y="117408"/>
            <a:ext cx="5540411" cy="4182987"/>
          </a:xfrm>
          <a:prstGeom prst="cloudCallout">
            <a:avLst>
              <a:gd name="adj1" fmla="val -56253"/>
              <a:gd name="adj2" fmla="val 46641"/>
            </a:avLst>
          </a:prstGeom>
          <a:solidFill>
            <a:schemeClr val="bg1"/>
          </a:solidFill>
          <a:ln w="57150">
            <a:solidFill>
              <a:schemeClr val="tx1"/>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endParaRPr lang="en-US" sz="1400" b="1">
              <a:solidFill>
                <a:schemeClr val="tx1"/>
              </a:solidFill>
              <a:latin typeface="Calibri Light" panose="020F0302020204030204" pitchFamily="34" charset="0"/>
              <a:cs typeface="Calibri Light" panose="020F0302020204030204" pitchFamily="34" charset="0"/>
            </a:endParaRPr>
          </a:p>
          <a:p>
            <a:pPr algn="ctr"/>
            <a:r>
              <a:rPr lang="en-US" sz="1400" b="1">
                <a:solidFill>
                  <a:schemeClr val="tx1"/>
                </a:solidFill>
                <a:latin typeface="Calibri Light" panose="020F0302020204030204" pitchFamily="34" charset="0"/>
                <a:cs typeface="Calibri Light" panose="020F0302020204030204" pitchFamily="34" charset="0"/>
              </a:rPr>
              <a:t>Developmental Screening Dates will take place at your Designated site on August 14</a:t>
            </a:r>
            <a:r>
              <a:rPr lang="en-US" sz="1400" b="1" baseline="30000">
                <a:solidFill>
                  <a:schemeClr val="tx1"/>
                </a:solidFill>
                <a:latin typeface="Calibri Light" panose="020F0302020204030204" pitchFamily="34" charset="0"/>
                <a:cs typeface="Calibri Light" panose="020F0302020204030204" pitchFamily="34" charset="0"/>
              </a:rPr>
              <a:t>th</a:t>
            </a:r>
            <a:r>
              <a:rPr lang="en-US" sz="1400" b="1">
                <a:solidFill>
                  <a:schemeClr val="tx1"/>
                </a:solidFill>
                <a:latin typeface="Calibri Light" panose="020F0302020204030204" pitchFamily="34" charset="0"/>
                <a:cs typeface="Calibri Light" panose="020F0302020204030204" pitchFamily="34" charset="0"/>
              </a:rPr>
              <a:t> or August 20</a:t>
            </a:r>
            <a:r>
              <a:rPr lang="en-US" sz="1400" b="1" baseline="30000">
                <a:solidFill>
                  <a:schemeClr val="tx1"/>
                </a:solidFill>
                <a:latin typeface="Calibri Light" panose="020F0302020204030204" pitchFamily="34" charset="0"/>
                <a:cs typeface="Calibri Light" panose="020F0302020204030204" pitchFamily="34" charset="0"/>
              </a:rPr>
              <a:t>th</a:t>
            </a:r>
            <a:r>
              <a:rPr lang="en-US" sz="1400" b="1">
                <a:solidFill>
                  <a:schemeClr val="tx1"/>
                </a:solidFill>
                <a:latin typeface="Calibri Light" panose="020F0302020204030204" pitchFamily="34" charset="0"/>
                <a:cs typeface="Calibri Light" panose="020F0302020204030204" pitchFamily="34" charset="0"/>
              </a:rPr>
              <a:t>. </a:t>
            </a:r>
          </a:p>
          <a:p>
            <a:pPr algn="ctr"/>
            <a:endParaRPr lang="en-US" sz="1400" b="1">
              <a:solidFill>
                <a:schemeClr val="tx1"/>
              </a:solidFill>
              <a:latin typeface="Calibri Light" panose="020F0302020204030204" pitchFamily="34" charset="0"/>
              <a:cs typeface="Calibri Light" panose="020F0302020204030204" pitchFamily="34" charset="0"/>
            </a:endParaRPr>
          </a:p>
          <a:p>
            <a:pPr algn="ctr"/>
            <a:r>
              <a:rPr lang="en-US" sz="1400" b="1">
                <a:solidFill>
                  <a:schemeClr val="tx1"/>
                </a:solidFill>
                <a:latin typeface="Calibri Light" panose="020F0302020204030204" pitchFamily="34" charset="0"/>
                <a:cs typeface="Calibri Light" panose="020F0302020204030204" pitchFamily="34" charset="0"/>
              </a:rPr>
              <a:t>Providers, please reach out to your families to set up a time on August 14</a:t>
            </a:r>
            <a:r>
              <a:rPr lang="en-US" sz="1400" b="1" baseline="30000">
                <a:solidFill>
                  <a:schemeClr val="tx1"/>
                </a:solidFill>
                <a:latin typeface="Calibri Light" panose="020F0302020204030204" pitchFamily="34" charset="0"/>
                <a:cs typeface="Calibri Light" panose="020F0302020204030204" pitchFamily="34" charset="0"/>
              </a:rPr>
              <a:t>th</a:t>
            </a:r>
            <a:r>
              <a:rPr lang="en-US" sz="1400" b="1">
                <a:solidFill>
                  <a:schemeClr val="tx1"/>
                </a:solidFill>
                <a:latin typeface="Calibri Light" panose="020F0302020204030204" pitchFamily="34" charset="0"/>
                <a:cs typeface="Calibri Light" panose="020F0302020204030204" pitchFamily="34" charset="0"/>
              </a:rPr>
              <a:t> and August 20</a:t>
            </a:r>
            <a:r>
              <a:rPr lang="en-US" sz="1400" b="1" baseline="30000">
                <a:solidFill>
                  <a:schemeClr val="tx1"/>
                </a:solidFill>
                <a:latin typeface="Calibri Light" panose="020F0302020204030204" pitchFamily="34" charset="0"/>
                <a:cs typeface="Calibri Light" panose="020F0302020204030204" pitchFamily="34" charset="0"/>
              </a:rPr>
              <a:t>th</a:t>
            </a:r>
            <a:r>
              <a:rPr lang="en-US" sz="1400" b="1">
                <a:solidFill>
                  <a:schemeClr val="tx1"/>
                </a:solidFill>
                <a:latin typeface="Calibri Light" panose="020F0302020204030204" pitchFamily="34" charset="0"/>
                <a:cs typeface="Calibri Light" panose="020F0302020204030204" pitchFamily="34" charset="0"/>
              </a:rPr>
              <a:t> to have their Brigance Screening completed. </a:t>
            </a:r>
          </a:p>
          <a:p>
            <a:pPr algn="ctr"/>
            <a:endParaRPr lang="en-US" sz="1400" b="1">
              <a:solidFill>
                <a:schemeClr val="tx1"/>
              </a:solidFill>
              <a:latin typeface="Calibri Light" panose="020F0302020204030204" pitchFamily="34" charset="0"/>
              <a:cs typeface="Calibri Light" panose="020F0302020204030204" pitchFamily="34" charset="0"/>
            </a:endParaRPr>
          </a:p>
          <a:p>
            <a:pPr algn="ctr"/>
            <a:r>
              <a:rPr lang="en-US" sz="1400" b="1">
                <a:solidFill>
                  <a:schemeClr val="tx1"/>
                </a:solidFill>
                <a:latin typeface="Calibri Light" panose="020F0302020204030204" pitchFamily="34" charset="0"/>
                <a:cs typeface="Calibri Light" panose="020F0302020204030204" pitchFamily="34" charset="0"/>
              </a:rPr>
              <a:t>If you are a site that is not interested in completing your Brigance Screening on the designated days, please send Natasha an email with your reason for not completing the assessment on the recommended dates. </a:t>
            </a:r>
          </a:p>
        </p:txBody>
      </p:sp>
      <p:pic>
        <p:nvPicPr>
          <p:cNvPr id="8" name="Picture 7">
            <a:extLst>
              <a:ext uri="{FF2B5EF4-FFF2-40B4-BE49-F238E27FC236}">
                <a16:creationId xmlns:a16="http://schemas.microsoft.com/office/drawing/2014/main" id="{8DD3B7D4-9D24-D841-21F3-C426D58EAED3}"/>
              </a:ext>
            </a:extLst>
          </p:cNvPr>
          <p:cNvPicPr>
            <a:picLocks noChangeAspect="1"/>
          </p:cNvPicPr>
          <p:nvPr/>
        </p:nvPicPr>
        <p:blipFill>
          <a:blip r:embed="rId5"/>
          <a:stretch>
            <a:fillRect/>
          </a:stretch>
        </p:blipFill>
        <p:spPr>
          <a:xfrm>
            <a:off x="0" y="6311900"/>
            <a:ext cx="9443522" cy="588776"/>
          </a:xfrm>
          <a:prstGeom prst="rect">
            <a:avLst/>
          </a:prstGeom>
        </p:spPr>
      </p:pic>
    </p:spTree>
    <p:extLst>
      <p:ext uri="{BB962C8B-B14F-4D97-AF65-F5344CB8AC3E}">
        <p14:creationId xmlns:p14="http://schemas.microsoft.com/office/powerpoint/2010/main" val="1562064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8527-577B-B163-4225-1345CE622BD0}"/>
              </a:ext>
            </a:extLst>
          </p:cNvPr>
          <p:cNvSpPr>
            <a:spLocks noGrp="1"/>
          </p:cNvSpPr>
          <p:nvPr>
            <p:ph type="title"/>
          </p:nvPr>
        </p:nvSpPr>
        <p:spPr/>
        <p:txBody>
          <a:bodyPr>
            <a:normAutofit/>
          </a:bodyPr>
          <a:lstStyle/>
          <a:p>
            <a:pPr algn="ctr"/>
            <a:r>
              <a:rPr lang="en-US"/>
              <a:t>Brigance Screening Video </a:t>
            </a:r>
            <a:br>
              <a:rPr lang="en-US"/>
            </a:br>
            <a:endParaRPr lang="en-US"/>
          </a:p>
        </p:txBody>
      </p:sp>
      <p:sp>
        <p:nvSpPr>
          <p:cNvPr id="5" name="Content Placeholder 4">
            <a:extLst>
              <a:ext uri="{FF2B5EF4-FFF2-40B4-BE49-F238E27FC236}">
                <a16:creationId xmlns:a16="http://schemas.microsoft.com/office/drawing/2014/main" id="{329F1629-A130-F51C-33A6-B7A673AD7263}"/>
              </a:ext>
            </a:extLst>
          </p:cNvPr>
          <p:cNvSpPr>
            <a:spLocks noGrp="1"/>
          </p:cNvSpPr>
          <p:nvPr>
            <p:ph idx="1"/>
          </p:nvPr>
        </p:nvSpPr>
        <p:spPr/>
        <p:txBody>
          <a:bodyPr/>
          <a:lstStyle/>
          <a:p>
            <a:r>
              <a:rPr lang="en-US"/>
              <a:t>Please make sure you teachers complete the Brigance Training Link sent to you on July 19</a:t>
            </a:r>
            <a:r>
              <a:rPr lang="en-US" baseline="30000"/>
              <a:t>th</a:t>
            </a:r>
            <a:r>
              <a:rPr lang="en-US"/>
              <a:t>. If you have any questions and are in need of a mock screening, please reach out to Natasha by August 14</a:t>
            </a:r>
            <a:r>
              <a:rPr lang="en-US" baseline="30000"/>
              <a:t>th</a:t>
            </a:r>
            <a:r>
              <a:rPr lang="en-US"/>
              <a:t>. </a:t>
            </a:r>
          </a:p>
          <a:p>
            <a:endParaRPr lang="en-US"/>
          </a:p>
          <a:p>
            <a:r>
              <a:rPr lang="en-US">
                <a:hlinkClick r:id="rId2"/>
              </a:rPr>
              <a:t>https://cainc.zoom.us/rec/share/8BsOpiReMYDQKd_e4_OmsCfBrMm4KNbVysYqzipjck3ECMBnIonnVgxY8q7Dtuv_.lsTmjyrvOYeZPJut</a:t>
            </a:r>
            <a:endParaRPr lang="en-US"/>
          </a:p>
          <a:p>
            <a:endParaRPr lang="en-US"/>
          </a:p>
          <a:p>
            <a:pPr marL="0" indent="0" algn="ctr">
              <a:buNone/>
            </a:pPr>
            <a:r>
              <a:rPr lang="en-US"/>
              <a:t>Any Questions????</a:t>
            </a:r>
          </a:p>
        </p:txBody>
      </p:sp>
      <p:pic>
        <p:nvPicPr>
          <p:cNvPr id="6" name="Picture 5">
            <a:extLst>
              <a:ext uri="{FF2B5EF4-FFF2-40B4-BE49-F238E27FC236}">
                <a16:creationId xmlns:a16="http://schemas.microsoft.com/office/drawing/2014/main" id="{A30A382A-4B9E-AFEE-6308-FEF13CF78C5B}"/>
              </a:ext>
            </a:extLst>
          </p:cNvPr>
          <p:cNvPicPr>
            <a:picLocks noChangeAspect="1"/>
          </p:cNvPicPr>
          <p:nvPr/>
        </p:nvPicPr>
        <p:blipFill>
          <a:blip r:embed="rId3"/>
          <a:stretch>
            <a:fillRect/>
          </a:stretch>
        </p:blipFill>
        <p:spPr>
          <a:xfrm>
            <a:off x="0" y="6176963"/>
            <a:ext cx="9443522" cy="714983"/>
          </a:xfrm>
          <a:prstGeom prst="rect">
            <a:avLst/>
          </a:prstGeom>
        </p:spPr>
      </p:pic>
      <p:pic>
        <p:nvPicPr>
          <p:cNvPr id="7" name="Picture 6">
            <a:extLst>
              <a:ext uri="{FF2B5EF4-FFF2-40B4-BE49-F238E27FC236}">
                <a16:creationId xmlns:a16="http://schemas.microsoft.com/office/drawing/2014/main" id="{EA8EB93A-9D6F-EA9F-1F15-87DCF9EB85A3}"/>
              </a:ext>
            </a:extLst>
          </p:cNvPr>
          <p:cNvPicPr>
            <a:picLocks noChangeAspect="1"/>
          </p:cNvPicPr>
          <p:nvPr/>
        </p:nvPicPr>
        <p:blipFill>
          <a:blip r:embed="rId4"/>
          <a:stretch>
            <a:fillRect/>
          </a:stretch>
        </p:blipFill>
        <p:spPr>
          <a:xfrm>
            <a:off x="9551406" y="6176963"/>
            <a:ext cx="2640594" cy="640135"/>
          </a:xfrm>
          <a:prstGeom prst="rect">
            <a:avLst/>
          </a:prstGeom>
        </p:spPr>
      </p:pic>
      <p:pic>
        <p:nvPicPr>
          <p:cNvPr id="8" name="Picture 7">
            <a:extLst>
              <a:ext uri="{FF2B5EF4-FFF2-40B4-BE49-F238E27FC236}">
                <a16:creationId xmlns:a16="http://schemas.microsoft.com/office/drawing/2014/main" id="{CED61F6B-0FAB-4C2D-2ED9-C043191002F1}"/>
              </a:ext>
            </a:extLst>
          </p:cNvPr>
          <p:cNvPicPr>
            <a:picLocks noChangeAspect="1"/>
          </p:cNvPicPr>
          <p:nvPr/>
        </p:nvPicPr>
        <p:blipFill>
          <a:blip r:embed="rId5"/>
          <a:stretch>
            <a:fillRect/>
          </a:stretch>
        </p:blipFill>
        <p:spPr>
          <a:xfrm rot="9647345">
            <a:off x="417720" y="101233"/>
            <a:ext cx="1560711" cy="1853345"/>
          </a:xfrm>
          <a:prstGeom prst="rect">
            <a:avLst/>
          </a:prstGeom>
        </p:spPr>
      </p:pic>
    </p:spTree>
    <p:extLst>
      <p:ext uri="{BB962C8B-B14F-4D97-AF65-F5344CB8AC3E}">
        <p14:creationId xmlns:p14="http://schemas.microsoft.com/office/powerpoint/2010/main" val="1517281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0D93-0388-98CD-8F79-C43BBD028647}"/>
              </a:ext>
            </a:extLst>
          </p:cNvPr>
          <p:cNvSpPr>
            <a:spLocks noGrp="1"/>
          </p:cNvSpPr>
          <p:nvPr>
            <p:ph type="title"/>
          </p:nvPr>
        </p:nvSpPr>
        <p:spPr>
          <a:xfrm>
            <a:off x="784634" y="347018"/>
            <a:ext cx="9156071" cy="1744429"/>
          </a:xfrm>
        </p:spPr>
        <p:txBody>
          <a:bodyPr>
            <a:noAutofit/>
          </a:bodyPr>
          <a:lstStyle/>
          <a:p>
            <a:pPr algn="ctr"/>
            <a:br>
              <a:rPr lang="en-US" sz="3600" b="1">
                <a:solidFill>
                  <a:srgbClr val="000000"/>
                </a:solidFill>
                <a:effectLst/>
                <a:latin typeface="The Hand Bold "/>
                <a:ea typeface="Calibri" panose="020F0502020204030204" pitchFamily="34" charset="0"/>
              </a:rPr>
            </a:br>
            <a:r>
              <a:rPr lang="en-US" sz="3600">
                <a:effectLst/>
                <a:latin typeface="Calibri" panose="020F0502020204030204" pitchFamily="34" charset="0"/>
                <a:ea typeface="Calibri" panose="020F0502020204030204" pitchFamily="34" charset="0"/>
                <a:cs typeface="Calibri" panose="020F0502020204030204" pitchFamily="34" charset="0"/>
              </a:rPr>
              <a:t>Professional Development Requirements &amp; Instructional Staff Standard </a:t>
            </a:r>
            <a:br>
              <a:rPr lang="en-US">
                <a:solidFill>
                  <a:srgbClr val="000000"/>
                </a:solidFill>
                <a:effectLst/>
                <a:latin typeface="The Hand Bold "/>
                <a:ea typeface="Calibri" panose="020F0502020204030204" pitchFamily="34" charset="0"/>
              </a:rPr>
            </a:br>
            <a:endParaRPr lang="en-US">
              <a:latin typeface="The Hand Bold "/>
            </a:endParaRPr>
          </a:p>
        </p:txBody>
      </p:sp>
      <p:sp>
        <p:nvSpPr>
          <p:cNvPr id="5" name="Content Placeholder 4">
            <a:extLst>
              <a:ext uri="{FF2B5EF4-FFF2-40B4-BE49-F238E27FC236}">
                <a16:creationId xmlns:a16="http://schemas.microsoft.com/office/drawing/2014/main" id="{2257B113-E2DF-650F-83A7-791990AD7B0A}"/>
              </a:ext>
            </a:extLst>
          </p:cNvPr>
          <p:cNvSpPr>
            <a:spLocks noGrp="1"/>
          </p:cNvSpPr>
          <p:nvPr>
            <p:ph sz="half" idx="1"/>
          </p:nvPr>
        </p:nvSpPr>
        <p:spPr>
          <a:xfrm>
            <a:off x="838200" y="1825625"/>
            <a:ext cx="5181600" cy="3806690"/>
          </a:xfrm>
        </p:spPr>
        <p:txBody>
          <a:bodyPr vert="horz" lIns="91440" tIns="45720" rIns="91440" bIns="45720" rtlCol="0" anchor="t">
            <a:normAutofit/>
          </a:bodyPr>
          <a:lstStyle/>
          <a:p>
            <a:r>
              <a:rPr lang="en-US" sz="1600">
                <a:latin typeface="Calibri" panose="020F0502020204030204" pitchFamily="34" charset="0"/>
                <a:cs typeface="Calibri" panose="020F0502020204030204" pitchFamily="34" charset="0"/>
              </a:rPr>
              <a:t>Days set aside for home visits and for staggered entry at the beginning of the school year may be included as part of the school calendar year.</a:t>
            </a:r>
          </a:p>
          <a:p>
            <a:r>
              <a:rPr lang="en-US" sz="1600">
                <a:latin typeface="Calibri" panose="020F0502020204030204" pitchFamily="34" charset="0"/>
                <a:cs typeface="Calibri" panose="020F0502020204030204" pitchFamily="34" charset="0"/>
              </a:rPr>
              <a:t>WTS staff will use the WCPSS Traditional School year calendar as guidance to determine the WTS professional development days for the current school year. Professional development days may not be used as optional attendance workdays. </a:t>
            </a:r>
          </a:p>
          <a:p>
            <a:r>
              <a:rPr lang="en-US" sz="1600">
                <a:latin typeface="Calibri" panose="020F0502020204030204" pitchFamily="34" charset="0"/>
                <a:cs typeface="Calibri" panose="020F0502020204030204" pitchFamily="34" charset="0"/>
              </a:rPr>
              <a:t>It is the expectation that time is given to both the lead and assistant WTS teachers to plan together</a:t>
            </a:r>
          </a:p>
          <a:p>
            <a:r>
              <a:rPr lang="en-US" sz="1600">
                <a:latin typeface="Calibri" panose="020F0502020204030204" pitchFamily="34" charset="0"/>
                <a:cs typeface="Calibri" panose="020F0502020204030204" pitchFamily="34" charset="0"/>
              </a:rPr>
              <a:t>WTS Classroom ratio is 1:8 with a maximum of 16 in a classroom </a:t>
            </a:r>
          </a:p>
          <a:p>
            <a:endParaRPr lang="en-US" sz="160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76FA3CDE-F7E2-3D6D-D30D-6CCA667868DB}"/>
              </a:ext>
            </a:extLst>
          </p:cNvPr>
          <p:cNvSpPr>
            <a:spLocks noGrp="1"/>
          </p:cNvSpPr>
          <p:nvPr>
            <p:ph sz="half" idx="2"/>
          </p:nvPr>
        </p:nvSpPr>
        <p:spPr>
          <a:xfrm>
            <a:off x="6172200" y="1825625"/>
            <a:ext cx="5181600" cy="3524973"/>
          </a:xfrm>
        </p:spPr>
        <p:txBody>
          <a:bodyPr vert="horz" lIns="91440" tIns="45720" rIns="91440" bIns="45720" rtlCol="0" anchor="t">
            <a:normAutofit/>
          </a:bodyPr>
          <a:lstStyle/>
          <a:p>
            <a:r>
              <a:rPr lang="en-US" sz="1600">
                <a:latin typeface="Calibri" panose="020F0502020204030204" pitchFamily="34" charset="0"/>
                <a:cs typeface="Calibri" panose="020F0502020204030204" pitchFamily="34" charset="0"/>
              </a:rPr>
              <a:t>32.5 hours per week minimum of direct contact with children in the WTS classroom</a:t>
            </a:r>
          </a:p>
          <a:p>
            <a:endParaRPr lang="en-US" sz="1600">
              <a:latin typeface="Calibri" panose="020F0502020204030204" pitchFamily="34" charset="0"/>
              <a:cs typeface="Calibri" panose="020F0502020204030204" pitchFamily="34" charset="0"/>
            </a:endParaRPr>
          </a:p>
          <a:p>
            <a:r>
              <a:rPr lang="en-US" sz="1600">
                <a:latin typeface="Calibri" panose="020F0502020204030204" pitchFamily="34" charset="0"/>
                <a:cs typeface="Calibri" panose="020F0502020204030204" pitchFamily="34" charset="0"/>
              </a:rPr>
              <a:t>7.5 hours per week minimum for planning, home visits, family conferences, PD activities, etc.</a:t>
            </a:r>
          </a:p>
          <a:p>
            <a:endParaRPr lang="en-US" sz="1600">
              <a:latin typeface="Calibri" panose="020F0502020204030204" pitchFamily="34" charset="0"/>
              <a:cs typeface="Calibri" panose="020F0502020204030204" pitchFamily="34" charset="0"/>
            </a:endParaRPr>
          </a:p>
          <a:p>
            <a:r>
              <a:rPr lang="en-US" sz="1600">
                <a:latin typeface="Calibri"/>
                <a:cs typeface="Calibri"/>
              </a:rPr>
              <a:t>Planning time cannot occur when children are present in the classroom environment </a:t>
            </a:r>
            <a:endParaRPr lang="en-US" sz="1600">
              <a:latin typeface="Calibri" panose="020F0502020204030204" pitchFamily="34" charset="0"/>
              <a:cs typeface="Calibri" panose="020F0502020204030204" pitchFamily="34" charset="0"/>
            </a:endParaRPr>
          </a:p>
          <a:p>
            <a:endParaRPr lang="en-US" sz="1600">
              <a:latin typeface="Calibri" panose="020F0502020204030204" pitchFamily="34" charset="0"/>
              <a:cs typeface="Calibri" panose="020F0502020204030204" pitchFamily="34" charset="0"/>
            </a:endParaRPr>
          </a:p>
          <a:p>
            <a:r>
              <a:rPr lang="en-US" sz="1600">
                <a:latin typeface="Calibri"/>
                <a:cs typeface="Calibri"/>
              </a:rPr>
              <a:t>Should take place outside the 6.5-hour day and are not to exceed 40 hours per week</a:t>
            </a:r>
          </a:p>
          <a:p>
            <a:endParaRPr lang="en-US" sz="1600">
              <a:latin typeface="Calibri" panose="020F0502020204030204" pitchFamily="34" charset="0"/>
              <a:cs typeface="Calibri" panose="020F0502020204030204" pitchFamily="34" charset="0"/>
            </a:endParaRPr>
          </a:p>
          <a:p>
            <a:endParaRPr lang="en-US"/>
          </a:p>
        </p:txBody>
      </p:sp>
      <p:pic>
        <p:nvPicPr>
          <p:cNvPr id="6" name="Picture 5">
            <a:extLst>
              <a:ext uri="{FF2B5EF4-FFF2-40B4-BE49-F238E27FC236}">
                <a16:creationId xmlns:a16="http://schemas.microsoft.com/office/drawing/2014/main" id="{807487B0-C7B5-3FB3-3693-C6BCA084EC39}"/>
              </a:ext>
            </a:extLst>
          </p:cNvPr>
          <p:cNvPicPr>
            <a:picLocks noChangeAspect="1"/>
          </p:cNvPicPr>
          <p:nvPr/>
        </p:nvPicPr>
        <p:blipFill>
          <a:blip r:embed="rId2"/>
          <a:stretch>
            <a:fillRect/>
          </a:stretch>
        </p:blipFill>
        <p:spPr>
          <a:xfrm>
            <a:off x="9443522" y="6231254"/>
            <a:ext cx="2748478" cy="604754"/>
          </a:xfrm>
          <a:prstGeom prst="rect">
            <a:avLst/>
          </a:prstGeom>
        </p:spPr>
      </p:pic>
      <p:pic>
        <p:nvPicPr>
          <p:cNvPr id="9" name="Picture 8">
            <a:extLst>
              <a:ext uri="{FF2B5EF4-FFF2-40B4-BE49-F238E27FC236}">
                <a16:creationId xmlns:a16="http://schemas.microsoft.com/office/drawing/2014/main" id="{D0178A86-3538-E7C0-E88A-E04E658ADA40}"/>
              </a:ext>
            </a:extLst>
          </p:cNvPr>
          <p:cNvPicPr>
            <a:picLocks noChangeAspect="1"/>
          </p:cNvPicPr>
          <p:nvPr/>
        </p:nvPicPr>
        <p:blipFill>
          <a:blip r:embed="rId3"/>
          <a:stretch>
            <a:fillRect/>
          </a:stretch>
        </p:blipFill>
        <p:spPr>
          <a:xfrm>
            <a:off x="0" y="6231254"/>
            <a:ext cx="9443522" cy="682811"/>
          </a:xfrm>
          <a:prstGeom prst="rect">
            <a:avLst/>
          </a:prstGeom>
        </p:spPr>
      </p:pic>
      <p:pic>
        <p:nvPicPr>
          <p:cNvPr id="3" name="Picture 2">
            <a:extLst>
              <a:ext uri="{FF2B5EF4-FFF2-40B4-BE49-F238E27FC236}">
                <a16:creationId xmlns:a16="http://schemas.microsoft.com/office/drawing/2014/main" id="{821492EC-4F82-766E-B391-982EAD73A524}"/>
              </a:ext>
            </a:extLst>
          </p:cNvPr>
          <p:cNvPicPr>
            <a:picLocks noChangeAspect="1"/>
          </p:cNvPicPr>
          <p:nvPr/>
        </p:nvPicPr>
        <p:blipFill>
          <a:blip r:embed="rId4"/>
          <a:stretch>
            <a:fillRect/>
          </a:stretch>
        </p:blipFill>
        <p:spPr>
          <a:xfrm>
            <a:off x="10394638" y="21992"/>
            <a:ext cx="1560711" cy="1853345"/>
          </a:xfrm>
          <a:prstGeom prst="rect">
            <a:avLst/>
          </a:prstGeom>
        </p:spPr>
      </p:pic>
    </p:spTree>
    <p:extLst>
      <p:ext uri="{BB962C8B-B14F-4D97-AF65-F5344CB8AC3E}">
        <p14:creationId xmlns:p14="http://schemas.microsoft.com/office/powerpoint/2010/main" val="359443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8AB4B-A182-3072-6E14-EA24E871DF6B}"/>
              </a:ext>
            </a:extLst>
          </p:cNvPr>
          <p:cNvSpPr>
            <a:spLocks noGrp="1"/>
          </p:cNvSpPr>
          <p:nvPr>
            <p:ph type="title"/>
          </p:nvPr>
        </p:nvSpPr>
        <p:spPr/>
        <p:txBody>
          <a:bodyPr/>
          <a:lstStyle/>
          <a:p>
            <a:r>
              <a:rPr lang="en-US" sz="4000">
                <a:latin typeface="Calibri" panose="020F0502020204030204" pitchFamily="34" charset="0"/>
                <a:cs typeface="Calibri" panose="020F0502020204030204" pitchFamily="34" charset="0"/>
              </a:rPr>
              <a:t>Family Engagement </a:t>
            </a:r>
          </a:p>
        </p:txBody>
      </p:sp>
      <p:sp>
        <p:nvSpPr>
          <p:cNvPr id="3" name="Content Placeholder 2">
            <a:extLst>
              <a:ext uri="{FF2B5EF4-FFF2-40B4-BE49-F238E27FC236}">
                <a16:creationId xmlns:a16="http://schemas.microsoft.com/office/drawing/2014/main" id="{DCAB75C1-0ACE-A614-C05E-4B28DDF5C286}"/>
              </a:ext>
            </a:extLst>
          </p:cNvPr>
          <p:cNvSpPr>
            <a:spLocks noGrp="1"/>
          </p:cNvSpPr>
          <p:nvPr>
            <p:ph sz="half" idx="1"/>
          </p:nvPr>
        </p:nvSpPr>
        <p:spPr>
          <a:xfrm>
            <a:off x="838199" y="1502875"/>
            <a:ext cx="5616921" cy="4674088"/>
          </a:xfrm>
        </p:spPr>
        <p:txBody>
          <a:bodyPr vert="horz" lIns="91440" tIns="45720" rIns="91440" bIns="45720" rtlCol="0" anchor="t">
            <a:normAutofit/>
          </a:bodyPr>
          <a:lstStyle/>
          <a:p>
            <a:r>
              <a:rPr lang="en-US" sz="1400">
                <a:latin typeface="Calibri"/>
                <a:cs typeface="Calibri"/>
              </a:rPr>
              <a:t>Parents/Guardians will sign a Rights and Responsibilities document at the time of application which explains how critical family involvement is to the success of their child and in signing agrees to be involved. </a:t>
            </a:r>
            <a:endParaRPr lang="en-US" sz="1400">
              <a:latin typeface="Calibri" panose="020F0502020204030204" pitchFamily="34" charset="0"/>
              <a:cs typeface="Calibri" panose="020F0502020204030204" pitchFamily="34" charset="0"/>
            </a:endParaRPr>
          </a:p>
        </p:txBody>
      </p:sp>
      <p:graphicFrame>
        <p:nvGraphicFramePr>
          <p:cNvPr id="15" name="Content Placeholder 3">
            <a:extLst>
              <a:ext uri="{FF2B5EF4-FFF2-40B4-BE49-F238E27FC236}">
                <a16:creationId xmlns:a16="http://schemas.microsoft.com/office/drawing/2014/main" id="{6F1B7665-C4C9-AAC2-82AD-BEB84E7F23ED}"/>
              </a:ext>
            </a:extLst>
          </p:cNvPr>
          <p:cNvGraphicFramePr>
            <a:graphicFrameLocks noGrp="1"/>
          </p:cNvGraphicFramePr>
          <p:nvPr>
            <p:ph sz="half" idx="2"/>
            <p:extLst>
              <p:ext uri="{D42A27DB-BD31-4B8C-83A1-F6EECF244321}">
                <p14:modId xmlns:p14="http://schemas.microsoft.com/office/powerpoint/2010/main" val="1099845237"/>
              </p:ext>
            </p:extLst>
          </p:nvPr>
        </p:nvGraphicFramePr>
        <p:xfrm>
          <a:off x="6813223" y="1433127"/>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1420E4FD-4B51-CCF0-2372-76A70FB55993}"/>
              </a:ext>
            </a:extLst>
          </p:cNvPr>
          <p:cNvPicPr>
            <a:picLocks noChangeAspect="1"/>
          </p:cNvPicPr>
          <p:nvPr/>
        </p:nvPicPr>
        <p:blipFill>
          <a:blip r:embed="rId7"/>
          <a:stretch>
            <a:fillRect/>
          </a:stretch>
        </p:blipFill>
        <p:spPr>
          <a:xfrm>
            <a:off x="2360130" y="2391391"/>
            <a:ext cx="3140421" cy="3200400"/>
          </a:xfrm>
          <a:prstGeom prst="rect">
            <a:avLst/>
          </a:prstGeom>
        </p:spPr>
      </p:pic>
      <p:sp>
        <p:nvSpPr>
          <p:cNvPr id="7" name="TextBox 6">
            <a:extLst>
              <a:ext uri="{FF2B5EF4-FFF2-40B4-BE49-F238E27FC236}">
                <a16:creationId xmlns:a16="http://schemas.microsoft.com/office/drawing/2014/main" id="{77B4CBBC-D7A3-21F9-1491-FFFB2B0CBDE2}"/>
              </a:ext>
            </a:extLst>
          </p:cNvPr>
          <p:cNvSpPr txBox="1"/>
          <p:nvPr/>
        </p:nvSpPr>
        <p:spPr>
          <a:xfrm>
            <a:off x="3033274" y="5657507"/>
            <a:ext cx="1584875" cy="253916"/>
          </a:xfrm>
          <a:prstGeom prst="rect">
            <a:avLst/>
          </a:prstGeom>
          <a:noFill/>
        </p:spPr>
        <p:txBody>
          <a:bodyPr wrap="square" rtlCol="0">
            <a:spAutoFit/>
          </a:bodyPr>
          <a:lstStyle/>
          <a:p>
            <a:r>
              <a:rPr lang="en-US" sz="1050">
                <a:latin typeface="Times New Roman" panose="02020603050405020304" pitchFamily="18" charset="0"/>
                <a:cs typeface="Times New Roman" panose="02020603050405020304" pitchFamily="18" charset="0"/>
              </a:rPr>
              <a:t>Family Engagement Plan </a:t>
            </a:r>
          </a:p>
        </p:txBody>
      </p:sp>
      <p:pic>
        <p:nvPicPr>
          <p:cNvPr id="8" name="Picture 7">
            <a:extLst>
              <a:ext uri="{FF2B5EF4-FFF2-40B4-BE49-F238E27FC236}">
                <a16:creationId xmlns:a16="http://schemas.microsoft.com/office/drawing/2014/main" id="{FCACB5A1-F2C5-C450-2C97-60A1985CBBC5}"/>
              </a:ext>
            </a:extLst>
          </p:cNvPr>
          <p:cNvPicPr>
            <a:picLocks noChangeAspect="1"/>
          </p:cNvPicPr>
          <p:nvPr/>
        </p:nvPicPr>
        <p:blipFill>
          <a:blip r:embed="rId8"/>
          <a:stretch>
            <a:fillRect/>
          </a:stretch>
        </p:blipFill>
        <p:spPr>
          <a:xfrm>
            <a:off x="9562127" y="6262676"/>
            <a:ext cx="2548349" cy="526696"/>
          </a:xfrm>
          <a:prstGeom prst="rect">
            <a:avLst/>
          </a:prstGeom>
        </p:spPr>
      </p:pic>
      <p:pic>
        <p:nvPicPr>
          <p:cNvPr id="5" name="Picture 4">
            <a:extLst>
              <a:ext uri="{FF2B5EF4-FFF2-40B4-BE49-F238E27FC236}">
                <a16:creationId xmlns:a16="http://schemas.microsoft.com/office/drawing/2014/main" id="{BE03D754-A3A7-3762-8E67-9FF538E26E8F}"/>
              </a:ext>
            </a:extLst>
          </p:cNvPr>
          <p:cNvPicPr>
            <a:picLocks noChangeAspect="1"/>
          </p:cNvPicPr>
          <p:nvPr/>
        </p:nvPicPr>
        <p:blipFill>
          <a:blip r:embed="rId9"/>
          <a:stretch>
            <a:fillRect/>
          </a:stretch>
        </p:blipFill>
        <p:spPr>
          <a:xfrm>
            <a:off x="838200" y="1323389"/>
            <a:ext cx="9608129" cy="109738"/>
          </a:xfrm>
          <a:prstGeom prst="rect">
            <a:avLst/>
          </a:prstGeom>
        </p:spPr>
      </p:pic>
    </p:spTree>
    <p:extLst>
      <p:ext uri="{BB962C8B-B14F-4D97-AF65-F5344CB8AC3E}">
        <p14:creationId xmlns:p14="http://schemas.microsoft.com/office/powerpoint/2010/main" val="1096541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26595D4-BBCF-2393-2E5D-49A46BA5A21F}"/>
              </a:ext>
            </a:extLst>
          </p:cNvPr>
          <p:cNvSpPr>
            <a:spLocks noGrp="1"/>
          </p:cNvSpPr>
          <p:nvPr>
            <p:ph type="title"/>
          </p:nvPr>
        </p:nvSpPr>
        <p:spPr>
          <a:xfrm>
            <a:off x="881879" y="818772"/>
            <a:ext cx="10261588" cy="773866"/>
          </a:xfrm>
        </p:spPr>
        <p:txBody>
          <a:bodyPr anchor="ctr">
            <a:noAutofit/>
          </a:bodyPr>
          <a:lstStyle/>
          <a:p>
            <a:r>
              <a:rPr lang="en-US" sz="2400">
                <a:latin typeface="Calibri" panose="020F0502020204030204" pitchFamily="34" charset="0"/>
                <a:cs typeface="Calibri" panose="020F0502020204030204" pitchFamily="34" charset="0"/>
              </a:rPr>
              <a:t>Teaching Strategies Checkpoint Due Dates</a:t>
            </a:r>
            <a:r>
              <a:rPr lang="en-US" sz="3600">
                <a:latin typeface="Calibri" panose="020F0502020204030204" pitchFamily="34" charset="0"/>
                <a:cs typeface="Calibri" panose="020F0502020204030204" pitchFamily="34" charset="0"/>
              </a:rPr>
              <a:t> </a:t>
            </a:r>
            <a:r>
              <a:rPr lang="en-US" sz="6000"/>
              <a:t>	</a:t>
            </a:r>
          </a:p>
        </p:txBody>
      </p:sp>
      <p:sp>
        <p:nvSpPr>
          <p:cNvPr id="7" name="TextBox 6">
            <a:extLst>
              <a:ext uri="{FF2B5EF4-FFF2-40B4-BE49-F238E27FC236}">
                <a16:creationId xmlns:a16="http://schemas.microsoft.com/office/drawing/2014/main" id="{2D4F2804-3B36-FBDD-7448-F2943AAD7DCE}"/>
              </a:ext>
            </a:extLst>
          </p:cNvPr>
          <p:cNvSpPr txBox="1"/>
          <p:nvPr/>
        </p:nvSpPr>
        <p:spPr>
          <a:xfrm>
            <a:off x="967497" y="5651545"/>
            <a:ext cx="8478175" cy="523220"/>
          </a:xfrm>
          <a:prstGeom prst="rect">
            <a:avLst/>
          </a:prstGeom>
          <a:noFill/>
        </p:spPr>
        <p:txBody>
          <a:bodyPr wrap="square" lIns="91440" tIns="45720" rIns="91440" bIns="45720" rtlCol="0" anchor="t">
            <a:spAutoFit/>
          </a:bodyPr>
          <a:lstStyle/>
          <a:p>
            <a:pPr algn="ctr"/>
            <a:r>
              <a:rPr lang="en-US" sz="1400" b="1">
                <a:latin typeface="+mj-lt"/>
              </a:rPr>
              <a:t>Please note: Checkpoint Documentation Forms are Due for each Checkpoint period by 5:00 pm on the due date, the same form can be submitted for the correct checkpoint period. </a:t>
            </a:r>
          </a:p>
        </p:txBody>
      </p:sp>
      <p:graphicFrame>
        <p:nvGraphicFramePr>
          <p:cNvPr id="8" name="Table 8">
            <a:extLst>
              <a:ext uri="{FF2B5EF4-FFF2-40B4-BE49-F238E27FC236}">
                <a16:creationId xmlns:a16="http://schemas.microsoft.com/office/drawing/2014/main" id="{D31D281C-2585-F49B-27C1-7D16B417E613}"/>
              </a:ext>
            </a:extLst>
          </p:cNvPr>
          <p:cNvGraphicFramePr>
            <a:graphicFrameLocks noGrp="1"/>
          </p:cNvGraphicFramePr>
          <p:nvPr>
            <p:extLst>
              <p:ext uri="{D42A27DB-BD31-4B8C-83A1-F6EECF244321}">
                <p14:modId xmlns:p14="http://schemas.microsoft.com/office/powerpoint/2010/main" val="2473670460"/>
              </p:ext>
            </p:extLst>
          </p:nvPr>
        </p:nvGraphicFramePr>
        <p:xfrm>
          <a:off x="1139055" y="2099689"/>
          <a:ext cx="5524392" cy="2963260"/>
        </p:xfrm>
        <a:graphic>
          <a:graphicData uri="http://schemas.openxmlformats.org/drawingml/2006/table">
            <a:tbl>
              <a:tblPr firstRow="1" bandRow="1">
                <a:tableStyleId>{5C22544A-7EE6-4342-B048-85BDC9FD1C3A}</a:tableStyleId>
              </a:tblPr>
              <a:tblGrid>
                <a:gridCol w="2743635">
                  <a:extLst>
                    <a:ext uri="{9D8B030D-6E8A-4147-A177-3AD203B41FA5}">
                      <a16:colId xmlns:a16="http://schemas.microsoft.com/office/drawing/2014/main" val="2405069375"/>
                    </a:ext>
                  </a:extLst>
                </a:gridCol>
                <a:gridCol w="2780757">
                  <a:extLst>
                    <a:ext uri="{9D8B030D-6E8A-4147-A177-3AD203B41FA5}">
                      <a16:colId xmlns:a16="http://schemas.microsoft.com/office/drawing/2014/main" val="17605713"/>
                    </a:ext>
                  </a:extLst>
                </a:gridCol>
              </a:tblGrid>
              <a:tr h="740815">
                <a:tc>
                  <a:txBody>
                    <a:bodyPr/>
                    <a:lstStyle/>
                    <a:p>
                      <a:pPr algn="ctr"/>
                      <a:r>
                        <a:rPr lang="en-US" b="1">
                          <a:latin typeface="+mj-lt"/>
                        </a:rPr>
                        <a:t>Checkpoint Period</a:t>
                      </a:r>
                    </a:p>
                  </a:txBody>
                  <a:tcPr/>
                </a:tc>
                <a:tc>
                  <a:txBody>
                    <a:bodyPr/>
                    <a:lstStyle/>
                    <a:p>
                      <a:pPr algn="ctr"/>
                      <a:r>
                        <a:rPr lang="en-US" b="1">
                          <a:latin typeface="+mj-lt"/>
                        </a:rPr>
                        <a:t>Due Dates</a:t>
                      </a:r>
                    </a:p>
                  </a:txBody>
                  <a:tcPr/>
                </a:tc>
                <a:extLst>
                  <a:ext uri="{0D108BD9-81ED-4DB2-BD59-A6C34878D82A}">
                    <a16:rowId xmlns:a16="http://schemas.microsoft.com/office/drawing/2014/main" val="3673731133"/>
                  </a:ext>
                </a:extLst>
              </a:tr>
              <a:tr h="740815">
                <a:tc>
                  <a:txBody>
                    <a:bodyPr/>
                    <a:lstStyle/>
                    <a:p>
                      <a:pPr algn="ctr"/>
                      <a:r>
                        <a:rPr lang="en-US" b="1">
                          <a:latin typeface="+mj-lt"/>
                        </a:rPr>
                        <a:t>Fall Checkpoints </a:t>
                      </a:r>
                    </a:p>
                  </a:txBody>
                  <a:tcPr/>
                </a:tc>
                <a:tc>
                  <a:txBody>
                    <a:bodyPr/>
                    <a:lstStyle/>
                    <a:p>
                      <a:pPr algn="ctr"/>
                      <a:r>
                        <a:rPr lang="en-US" b="1">
                          <a:latin typeface="+mj-lt"/>
                        </a:rPr>
                        <a:t>Monday, November 04, 2024</a:t>
                      </a:r>
                    </a:p>
                  </a:txBody>
                  <a:tcPr/>
                </a:tc>
                <a:extLst>
                  <a:ext uri="{0D108BD9-81ED-4DB2-BD59-A6C34878D82A}">
                    <a16:rowId xmlns:a16="http://schemas.microsoft.com/office/drawing/2014/main" val="937040718"/>
                  </a:ext>
                </a:extLst>
              </a:tr>
              <a:tr h="740815">
                <a:tc>
                  <a:txBody>
                    <a:bodyPr/>
                    <a:lstStyle/>
                    <a:p>
                      <a:pPr algn="ctr"/>
                      <a:r>
                        <a:rPr lang="en-US" b="1">
                          <a:latin typeface="+mj-lt"/>
                        </a:rPr>
                        <a:t>Winter Checkpoints</a:t>
                      </a:r>
                    </a:p>
                  </a:txBody>
                  <a:tcPr/>
                </a:tc>
                <a:tc>
                  <a:txBody>
                    <a:bodyPr/>
                    <a:lstStyle/>
                    <a:p>
                      <a:pPr algn="ctr"/>
                      <a:r>
                        <a:rPr lang="en-US" b="1">
                          <a:latin typeface="+mj-lt"/>
                        </a:rPr>
                        <a:t>Monday, February 17, 2025</a:t>
                      </a:r>
                    </a:p>
                    <a:p>
                      <a:pPr algn="ctr"/>
                      <a:r>
                        <a:rPr lang="en-US" b="1">
                          <a:latin typeface="+mj-lt"/>
                        </a:rPr>
                        <a:t> </a:t>
                      </a:r>
                    </a:p>
                  </a:txBody>
                  <a:tcPr/>
                </a:tc>
                <a:extLst>
                  <a:ext uri="{0D108BD9-81ED-4DB2-BD59-A6C34878D82A}">
                    <a16:rowId xmlns:a16="http://schemas.microsoft.com/office/drawing/2014/main" val="2631541154"/>
                  </a:ext>
                </a:extLst>
              </a:tr>
              <a:tr h="740815">
                <a:tc>
                  <a:txBody>
                    <a:bodyPr/>
                    <a:lstStyle/>
                    <a:p>
                      <a:pPr algn="ctr"/>
                      <a:r>
                        <a:rPr lang="en-US" b="1">
                          <a:latin typeface="+mj-lt"/>
                        </a:rPr>
                        <a:t>Spring Checkpoints</a:t>
                      </a:r>
                    </a:p>
                  </a:txBody>
                  <a:tcPr/>
                </a:tc>
                <a:tc>
                  <a:txBody>
                    <a:bodyPr/>
                    <a:lstStyle/>
                    <a:p>
                      <a:pPr algn="ctr"/>
                      <a:r>
                        <a:rPr lang="en-US" b="1">
                          <a:latin typeface="+mj-lt"/>
                        </a:rPr>
                        <a:t>Monday, May 26, 2025</a:t>
                      </a:r>
                    </a:p>
                  </a:txBody>
                  <a:tcPr/>
                </a:tc>
                <a:extLst>
                  <a:ext uri="{0D108BD9-81ED-4DB2-BD59-A6C34878D82A}">
                    <a16:rowId xmlns:a16="http://schemas.microsoft.com/office/drawing/2014/main" val="2167503235"/>
                  </a:ext>
                </a:extLst>
              </a:tr>
            </a:tbl>
          </a:graphicData>
        </a:graphic>
      </p:graphicFrame>
      <p:pic>
        <p:nvPicPr>
          <p:cNvPr id="14" name="Picture 13" descr="A screenshot of a computer&#10;&#10;Description automatically generated">
            <a:extLst>
              <a:ext uri="{FF2B5EF4-FFF2-40B4-BE49-F238E27FC236}">
                <a16:creationId xmlns:a16="http://schemas.microsoft.com/office/drawing/2014/main" id="{8E1F8A0E-9CFD-5A59-73B4-36037BEBD262}"/>
              </a:ext>
            </a:extLst>
          </p:cNvPr>
          <p:cNvPicPr>
            <a:picLocks noChangeAspect="1"/>
          </p:cNvPicPr>
          <p:nvPr/>
        </p:nvPicPr>
        <p:blipFill rotWithShape="1">
          <a:blip r:embed="rId2">
            <a:extLst>
              <a:ext uri="{28A0092B-C50C-407E-A947-70E740481C1C}">
                <a14:useLocalDpi xmlns:a14="http://schemas.microsoft.com/office/drawing/2010/main" val="0"/>
              </a:ext>
            </a:extLst>
          </a:blip>
          <a:srcRect l="42210" t="19516" r="47618" b="11206"/>
          <a:stretch/>
        </p:blipFill>
        <p:spPr>
          <a:xfrm>
            <a:off x="7641362" y="1807386"/>
            <a:ext cx="3064954" cy="3931920"/>
          </a:xfrm>
          <a:prstGeom prst="rect">
            <a:avLst/>
          </a:prstGeom>
        </p:spPr>
      </p:pic>
    </p:spTree>
    <p:extLst>
      <p:ext uri="{BB962C8B-B14F-4D97-AF65-F5344CB8AC3E}">
        <p14:creationId xmlns:p14="http://schemas.microsoft.com/office/powerpoint/2010/main" val="839942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CF8C5-EBEA-227B-B227-BD9D0E03AD6A}"/>
              </a:ext>
            </a:extLst>
          </p:cNvPr>
          <p:cNvSpPr>
            <a:spLocks noGrp="1"/>
          </p:cNvSpPr>
          <p:nvPr>
            <p:ph type="title"/>
          </p:nvPr>
        </p:nvSpPr>
        <p:spPr/>
        <p:txBody>
          <a:bodyPr>
            <a:normAutofit fontScale="90000"/>
          </a:bodyPr>
          <a:lstStyle/>
          <a:p>
            <a:br>
              <a:rPr lang="en-US" sz="2800" b="1">
                <a:effectLst/>
                <a:latin typeface="The Hand Bold "/>
                <a:ea typeface="Times New Roman" panose="02020603050405020304" pitchFamily="18" charset="0"/>
                <a:cs typeface="Times New Roman" panose="02020603050405020304" pitchFamily="18" charset="0"/>
              </a:rPr>
            </a:br>
            <a:r>
              <a:rPr lang="en-US" sz="3600">
                <a:effectLst/>
                <a:latin typeface="Calibri" panose="020F0502020204030204" pitchFamily="34" charset="0"/>
                <a:ea typeface="Times New Roman" panose="02020603050405020304" pitchFamily="18" charset="0"/>
                <a:cs typeface="Calibri" panose="020F0502020204030204" pitchFamily="34" charset="0"/>
              </a:rPr>
              <a:t>Child Maltreatment Investigations </a:t>
            </a:r>
            <a:br>
              <a:rPr lang="en-US" sz="2800">
                <a:effectLst/>
                <a:latin typeface="DFFKEM+Tahoma"/>
                <a:ea typeface="Times New Roman" panose="02020603050405020304" pitchFamily="18" charset="0"/>
                <a:cs typeface="Times New Roman" panose="02020603050405020304" pitchFamily="18" charset="0"/>
              </a:rPr>
            </a:br>
            <a:endParaRPr lang="en-US" sz="2800">
              <a:solidFill>
                <a:srgbClr val="0070C0"/>
              </a:solidFill>
            </a:endParaRPr>
          </a:p>
        </p:txBody>
      </p:sp>
      <p:sp>
        <p:nvSpPr>
          <p:cNvPr id="5" name="Content Placeholder 4">
            <a:extLst>
              <a:ext uri="{FF2B5EF4-FFF2-40B4-BE49-F238E27FC236}">
                <a16:creationId xmlns:a16="http://schemas.microsoft.com/office/drawing/2014/main" id="{96C76615-11F3-AF6C-B8F2-670DACCF2723}"/>
              </a:ext>
            </a:extLst>
          </p:cNvPr>
          <p:cNvSpPr>
            <a:spLocks noGrp="1"/>
          </p:cNvSpPr>
          <p:nvPr>
            <p:ph idx="1"/>
          </p:nvPr>
        </p:nvSpPr>
        <p:spPr/>
        <p:txBody>
          <a:bodyPr vert="horz" lIns="91440" tIns="45720" rIns="91440" bIns="45720" rtlCol="0" anchor="t">
            <a:normAutofit/>
          </a:bodyPr>
          <a:lstStyle/>
          <a:p>
            <a:pPr marL="127635" indent="-127635" defTabSz="512064">
              <a:spcBef>
                <a:spcPts val="560"/>
              </a:spcBef>
            </a:pPr>
            <a:r>
              <a:rPr lang="en-US" sz="1600" kern="1200">
                <a:latin typeface="Calibri"/>
                <a:cs typeface="Calibri"/>
              </a:rPr>
              <a:t>WTS sites must immediately notify WCSS of an open child maltreatment investigation or administrative action issued at the site.</a:t>
            </a:r>
          </a:p>
          <a:p>
            <a:pPr marL="127635" indent="-127635" defTabSz="512064">
              <a:spcBef>
                <a:spcPts val="560"/>
              </a:spcBef>
            </a:pPr>
            <a:r>
              <a:rPr lang="en-US" sz="1600" kern="1200">
                <a:latin typeface="Calibri"/>
                <a:cs typeface="Calibri"/>
              </a:rPr>
              <a:t>The WTS site in question may continue operating the WTS classroom until the investigation and resolution are complete. </a:t>
            </a:r>
            <a:endParaRPr lang="en-US" sz="1600">
              <a:latin typeface="Calibri"/>
              <a:cs typeface="Calibri"/>
            </a:endParaRPr>
          </a:p>
          <a:p>
            <a:pPr marL="127635" indent="-127635" defTabSz="512064">
              <a:spcBef>
                <a:spcPts val="560"/>
              </a:spcBef>
            </a:pPr>
            <a:r>
              <a:rPr lang="en-US" sz="1600" kern="1200">
                <a:latin typeface="Calibri"/>
                <a:cs typeface="Calibri"/>
              </a:rPr>
              <a:t>Wake </a:t>
            </a:r>
            <a:r>
              <a:rPr lang="en-US" sz="1600" kern="1200" err="1">
                <a:latin typeface="Calibri"/>
                <a:cs typeface="Calibri"/>
              </a:rPr>
              <a:t>ThreeSchool</a:t>
            </a:r>
            <a:r>
              <a:rPr lang="en-US" sz="1600" kern="1200">
                <a:latin typeface="Calibri"/>
                <a:cs typeface="Calibri"/>
              </a:rPr>
              <a:t> funds may be terminated where there is substantiation of child maltreatment that jeopardizes the health and safety of children enrolled in the program.</a:t>
            </a:r>
            <a:endParaRPr lang="en-US">
              <a:latin typeface="Calibri"/>
              <a:cs typeface="Calibri"/>
            </a:endParaRPr>
          </a:p>
          <a:p>
            <a:pPr marL="127635" indent="-127635" defTabSz="512064">
              <a:spcBef>
                <a:spcPts val="560"/>
              </a:spcBef>
            </a:pPr>
            <a:r>
              <a:rPr lang="en-US" sz="1600" kern="1200">
                <a:latin typeface="Calibri"/>
                <a:cs typeface="Calibri"/>
              </a:rPr>
              <a:t>Wake </a:t>
            </a:r>
            <a:r>
              <a:rPr lang="en-US" sz="1600" kern="1200" err="1">
                <a:latin typeface="Calibri"/>
                <a:cs typeface="Calibri"/>
              </a:rPr>
              <a:t>ThreeSchool</a:t>
            </a:r>
            <a:r>
              <a:rPr lang="en-US" sz="1600" kern="1200">
                <a:latin typeface="Calibri"/>
                <a:cs typeface="Calibri"/>
              </a:rPr>
              <a:t> funds will be terminated when the participating WTS site facility license has been suspended or revoked. Any administrative action resulting in substantiation of child maltreatment or any administrative action resulting in as change of the license status may impact future participation of the Wake </a:t>
            </a:r>
            <a:r>
              <a:rPr lang="en-US" sz="1600" kern="1200" err="1">
                <a:latin typeface="Calibri"/>
                <a:cs typeface="Calibri"/>
              </a:rPr>
              <a:t>ThreeSchool</a:t>
            </a:r>
            <a:r>
              <a:rPr lang="en-US" sz="1600" kern="1200">
                <a:latin typeface="Calibri"/>
                <a:cs typeface="Calibri"/>
              </a:rPr>
              <a:t> program.</a:t>
            </a:r>
            <a:endParaRPr lang="en-US" sz="1600">
              <a:latin typeface="Calibri"/>
              <a:cs typeface="Calibri"/>
            </a:endParaRPr>
          </a:p>
        </p:txBody>
      </p:sp>
      <p:pic>
        <p:nvPicPr>
          <p:cNvPr id="6" name="Picture 5" descr="A group of colorful squares&#10;&#10;Description automatically generated">
            <a:extLst>
              <a:ext uri="{FF2B5EF4-FFF2-40B4-BE49-F238E27FC236}">
                <a16:creationId xmlns:a16="http://schemas.microsoft.com/office/drawing/2014/main" id="{9BE96576-C5D0-4F1B-21B7-CE80B0B54F71}"/>
              </a:ext>
            </a:extLst>
          </p:cNvPr>
          <p:cNvPicPr>
            <a:picLocks noChangeAspect="1"/>
          </p:cNvPicPr>
          <p:nvPr/>
        </p:nvPicPr>
        <p:blipFill>
          <a:blip r:embed="rId2"/>
          <a:stretch>
            <a:fillRect/>
          </a:stretch>
        </p:blipFill>
        <p:spPr>
          <a:xfrm>
            <a:off x="7636300" y="5976257"/>
            <a:ext cx="4555700" cy="821191"/>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pic>
        <p:nvPicPr>
          <p:cNvPr id="4" name="Picture 3">
            <a:extLst>
              <a:ext uri="{FF2B5EF4-FFF2-40B4-BE49-F238E27FC236}">
                <a16:creationId xmlns:a16="http://schemas.microsoft.com/office/drawing/2014/main" id="{C3A11850-42D7-F656-CCDD-7FCF22C0FF1C}"/>
              </a:ext>
            </a:extLst>
          </p:cNvPr>
          <p:cNvPicPr>
            <a:picLocks noChangeAspect="1"/>
          </p:cNvPicPr>
          <p:nvPr/>
        </p:nvPicPr>
        <p:blipFill>
          <a:blip r:embed="rId3"/>
          <a:stretch>
            <a:fillRect/>
          </a:stretch>
        </p:blipFill>
        <p:spPr>
          <a:xfrm>
            <a:off x="0" y="6039397"/>
            <a:ext cx="7636300" cy="821191"/>
          </a:xfrm>
          <a:prstGeom prst="rect">
            <a:avLst/>
          </a:prstGeom>
        </p:spPr>
      </p:pic>
      <p:pic>
        <p:nvPicPr>
          <p:cNvPr id="3" name="Picture 2">
            <a:extLst>
              <a:ext uri="{FF2B5EF4-FFF2-40B4-BE49-F238E27FC236}">
                <a16:creationId xmlns:a16="http://schemas.microsoft.com/office/drawing/2014/main" id="{F3994C77-6BD5-B2D4-0FBF-C22904B074C8}"/>
              </a:ext>
            </a:extLst>
          </p:cNvPr>
          <p:cNvPicPr>
            <a:picLocks noChangeAspect="1"/>
          </p:cNvPicPr>
          <p:nvPr/>
        </p:nvPicPr>
        <p:blipFill>
          <a:blip r:embed="rId4"/>
          <a:stretch>
            <a:fillRect/>
          </a:stretch>
        </p:blipFill>
        <p:spPr>
          <a:xfrm>
            <a:off x="10240730" y="-90860"/>
            <a:ext cx="1560711" cy="1853345"/>
          </a:xfrm>
          <a:prstGeom prst="rect">
            <a:avLst/>
          </a:prstGeom>
        </p:spPr>
      </p:pic>
    </p:spTree>
    <p:extLst>
      <p:ext uri="{BB962C8B-B14F-4D97-AF65-F5344CB8AC3E}">
        <p14:creationId xmlns:p14="http://schemas.microsoft.com/office/powerpoint/2010/main" val="1220961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15FA5FA-97EF-27D8-E7D7-34F0B1189238}"/>
              </a:ext>
            </a:extLst>
          </p:cNvPr>
          <p:cNvPicPr>
            <a:picLocks noChangeAspect="1"/>
          </p:cNvPicPr>
          <p:nvPr/>
        </p:nvPicPr>
        <p:blipFill>
          <a:blip r:embed="rId3"/>
          <a:stretch>
            <a:fillRect/>
          </a:stretch>
        </p:blipFill>
        <p:spPr>
          <a:xfrm>
            <a:off x="456731" y="5186787"/>
            <a:ext cx="3874124" cy="282618"/>
          </a:xfrm>
          <a:prstGeom prst="rect">
            <a:avLst/>
          </a:prstGeom>
        </p:spPr>
      </p:pic>
      <p:pic>
        <p:nvPicPr>
          <p:cNvPr id="7" name="Content Placeholder 6">
            <a:extLst>
              <a:ext uri="{FF2B5EF4-FFF2-40B4-BE49-F238E27FC236}">
                <a16:creationId xmlns:a16="http://schemas.microsoft.com/office/drawing/2014/main" id="{BE6313C3-8A03-3DCF-9594-72D0753FB87A}"/>
              </a:ext>
            </a:extLst>
          </p:cNvPr>
          <p:cNvPicPr>
            <a:picLocks noGrp="1" noChangeAspect="1"/>
          </p:cNvPicPr>
          <p:nvPr>
            <p:ph sz="half" idx="2"/>
          </p:nvPr>
        </p:nvPicPr>
        <p:blipFill>
          <a:blip r:embed="rId4"/>
          <a:stretch>
            <a:fillRect/>
          </a:stretch>
        </p:blipFill>
        <p:spPr>
          <a:xfrm>
            <a:off x="1159353" y="258267"/>
            <a:ext cx="2468880" cy="3106009"/>
          </a:xfrm>
          <a:prstGeom prst="rect">
            <a:avLst/>
          </a:prstGeom>
        </p:spPr>
      </p:pic>
      <p:sp>
        <p:nvSpPr>
          <p:cNvPr id="23" name="Right Triangle 2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E4D108-34DD-6D5D-A101-53922626808C}"/>
              </a:ext>
            </a:extLst>
          </p:cNvPr>
          <p:cNvSpPr>
            <a:spLocks noGrp="1"/>
          </p:cNvSpPr>
          <p:nvPr>
            <p:ph type="title"/>
          </p:nvPr>
        </p:nvSpPr>
        <p:spPr>
          <a:xfrm>
            <a:off x="5465660" y="906373"/>
            <a:ext cx="5642312" cy="1044614"/>
          </a:xfrm>
        </p:spPr>
        <p:txBody>
          <a:bodyPr vert="horz" lIns="91440" tIns="45720" rIns="91440" bIns="45720" rtlCol="0" anchor="ctr">
            <a:normAutofit/>
          </a:bodyPr>
          <a:lstStyle/>
          <a:p>
            <a:pPr algn="ctr"/>
            <a:r>
              <a:rPr lang="en-US" sz="2400" b="1"/>
              <a:t>WTS SY24-25 Form Submitting  </a:t>
            </a:r>
            <a:endParaRPr lang="en-US" sz="2400" b="1">
              <a:cs typeface="Calibri Light"/>
            </a:endParaRPr>
          </a:p>
        </p:txBody>
      </p:sp>
      <p:sp>
        <p:nvSpPr>
          <p:cNvPr id="5" name="Content Placeholder 4">
            <a:extLst>
              <a:ext uri="{FF2B5EF4-FFF2-40B4-BE49-F238E27FC236}">
                <a16:creationId xmlns:a16="http://schemas.microsoft.com/office/drawing/2014/main" id="{A349E55F-0D0E-AFA5-84D7-6ABD9D2C12C8}"/>
              </a:ext>
            </a:extLst>
          </p:cNvPr>
          <p:cNvSpPr>
            <a:spLocks noGrp="1"/>
          </p:cNvSpPr>
          <p:nvPr>
            <p:ph sz="half" idx="1"/>
          </p:nvPr>
        </p:nvSpPr>
        <p:spPr>
          <a:xfrm>
            <a:off x="5465659" y="1950987"/>
            <a:ext cx="5808697" cy="4170745"/>
          </a:xfrm>
        </p:spPr>
        <p:txBody>
          <a:bodyPr vert="horz" lIns="91440" tIns="45720" rIns="91440" bIns="45720" rtlCol="0" anchor="t">
            <a:normAutofit/>
          </a:bodyPr>
          <a:lstStyle/>
          <a:p>
            <a:r>
              <a:rPr lang="en-US" sz="1600">
                <a:latin typeface="Calibri Light"/>
                <a:cs typeface="Calibri Light"/>
              </a:rPr>
              <a:t>We will provide all forms digitally via Adobe. This will help with a smoother process of submitting information. </a:t>
            </a:r>
          </a:p>
          <a:p>
            <a:pPr marL="0" indent="0">
              <a:buNone/>
            </a:pPr>
            <a:endParaRPr lang="en-US" sz="1600">
              <a:latin typeface="Calibri Light"/>
              <a:cs typeface="Calibri Light"/>
            </a:endParaRPr>
          </a:p>
          <a:p>
            <a:r>
              <a:rPr lang="en-US" sz="1600">
                <a:latin typeface="Calibri Light"/>
                <a:cs typeface="Calibri Light"/>
              </a:rPr>
              <a:t>The expectation is that we receive these forms typed and electronically. </a:t>
            </a:r>
          </a:p>
          <a:p>
            <a:pPr marL="0" indent="0">
              <a:buNone/>
            </a:pPr>
            <a:endParaRPr lang="en-US" sz="1600">
              <a:latin typeface="Calibri Light"/>
              <a:cs typeface="Calibri Light"/>
            </a:endParaRPr>
          </a:p>
          <a:p>
            <a:r>
              <a:rPr lang="en-US" sz="1600">
                <a:latin typeface="Calibri Light"/>
                <a:cs typeface="Calibri Light"/>
              </a:rPr>
              <a:t>Forms submitted to </a:t>
            </a:r>
            <a:r>
              <a:rPr lang="en-US" sz="1600" err="1">
                <a:latin typeface="Calibri Light"/>
                <a:cs typeface="Calibri Light"/>
              </a:rPr>
              <a:t>BridgeCare</a:t>
            </a:r>
            <a:r>
              <a:rPr lang="en-US" sz="1600">
                <a:latin typeface="Calibri Light"/>
                <a:cs typeface="Calibri Light"/>
              </a:rPr>
              <a:t> for Contracting Paperwork </a:t>
            </a:r>
          </a:p>
          <a:p>
            <a:r>
              <a:rPr lang="en-US" sz="1600" b="1">
                <a:latin typeface="Calibri Light"/>
                <a:cs typeface="Calibri Light"/>
              </a:rPr>
              <a:t> WTS Contract Updates, </a:t>
            </a:r>
          </a:p>
          <a:p>
            <a:r>
              <a:rPr lang="en-US" sz="1600" b="1">
                <a:latin typeface="Calibri Light"/>
                <a:cs typeface="Calibri Light"/>
              </a:rPr>
              <a:t>WTS Compensation Staff Information and </a:t>
            </a:r>
          </a:p>
          <a:p>
            <a:r>
              <a:rPr lang="en-US" sz="1600" b="1">
                <a:latin typeface="Calibri Light"/>
                <a:cs typeface="Calibri Light"/>
              </a:rPr>
              <a:t>Compensation Form,</a:t>
            </a:r>
          </a:p>
          <a:p>
            <a:r>
              <a:rPr lang="en-US" sz="1600" b="1">
                <a:latin typeface="Calibri Light"/>
                <a:cs typeface="Calibri Light"/>
              </a:rPr>
              <a:t>WTS Compensation EOY Confirmation and</a:t>
            </a:r>
          </a:p>
          <a:p>
            <a:r>
              <a:rPr lang="en-US" sz="1600" b="1">
                <a:latin typeface="Calibri Light"/>
                <a:cs typeface="Calibri Light"/>
              </a:rPr>
              <a:t>WTS Substitute Staff Information and Confirmation Form) </a:t>
            </a:r>
          </a:p>
          <a:p>
            <a:endParaRPr lang="en-US" sz="2400">
              <a:solidFill>
                <a:srgbClr val="0070C0"/>
              </a:solidFill>
            </a:endParaRPr>
          </a:p>
          <a:p>
            <a:endParaRPr lang="en-US" sz="2400"/>
          </a:p>
        </p:txBody>
      </p:sp>
      <p:pic>
        <p:nvPicPr>
          <p:cNvPr id="2" name="Picture 1">
            <a:extLst>
              <a:ext uri="{FF2B5EF4-FFF2-40B4-BE49-F238E27FC236}">
                <a16:creationId xmlns:a16="http://schemas.microsoft.com/office/drawing/2014/main" id="{159B2FB4-7D01-A375-65F0-F3FC28493F77}"/>
              </a:ext>
            </a:extLst>
          </p:cNvPr>
          <p:cNvPicPr>
            <a:picLocks noChangeAspect="1"/>
          </p:cNvPicPr>
          <p:nvPr/>
        </p:nvPicPr>
        <p:blipFill>
          <a:blip r:embed="rId5"/>
          <a:stretch>
            <a:fillRect/>
          </a:stretch>
        </p:blipFill>
        <p:spPr>
          <a:xfrm>
            <a:off x="1159353" y="2997033"/>
            <a:ext cx="2432731" cy="2189754"/>
          </a:xfrm>
          <a:prstGeom prst="rect">
            <a:avLst/>
          </a:prstGeom>
        </p:spPr>
      </p:pic>
    </p:spTree>
    <p:extLst>
      <p:ext uri="{BB962C8B-B14F-4D97-AF65-F5344CB8AC3E}">
        <p14:creationId xmlns:p14="http://schemas.microsoft.com/office/powerpoint/2010/main" val="1984069672"/>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8E6B1-1E67-BD84-2576-05F88B3827F0}"/>
              </a:ext>
            </a:extLst>
          </p:cNvPr>
          <p:cNvSpPr>
            <a:spLocks noGrp="1"/>
          </p:cNvSpPr>
          <p:nvPr>
            <p:ph type="title"/>
          </p:nvPr>
        </p:nvSpPr>
        <p:spPr>
          <a:xfrm>
            <a:off x="1647730" y="365125"/>
            <a:ext cx="9706069" cy="1325563"/>
          </a:xfrm>
        </p:spPr>
        <p:txBody>
          <a:bodyPr>
            <a:noAutofit/>
          </a:bodyPr>
          <a:lstStyle/>
          <a:p>
            <a:r>
              <a:rPr lang="en-US" sz="3200">
                <a:latin typeface="Calibri" panose="020F0502020204030204" pitchFamily="34" charset="0"/>
                <a:cs typeface="Calibri" panose="020F0502020204030204" pitchFamily="34" charset="0"/>
              </a:rPr>
              <a:t>Lead Teacher/ Teacher Assistant/ Substitute Staff </a:t>
            </a:r>
          </a:p>
        </p:txBody>
      </p:sp>
      <p:sp>
        <p:nvSpPr>
          <p:cNvPr id="3" name="Content Placeholder 2">
            <a:extLst>
              <a:ext uri="{FF2B5EF4-FFF2-40B4-BE49-F238E27FC236}">
                <a16:creationId xmlns:a16="http://schemas.microsoft.com/office/drawing/2014/main" id="{84E38BAD-492B-B65A-EE54-859916CFDAD9}"/>
              </a:ext>
            </a:extLst>
          </p:cNvPr>
          <p:cNvSpPr>
            <a:spLocks noGrp="1"/>
          </p:cNvSpPr>
          <p:nvPr>
            <p:ph sz="half" idx="1"/>
          </p:nvPr>
        </p:nvSpPr>
        <p:spPr>
          <a:xfrm>
            <a:off x="838200" y="1825625"/>
            <a:ext cx="5334000" cy="4351338"/>
          </a:xfrm>
        </p:spPr>
        <p:txBody>
          <a:bodyPr vert="horz" lIns="91440" tIns="45720" rIns="91440" bIns="45720" rtlCol="0" anchor="t">
            <a:normAutofit fontScale="85000" lnSpcReduction="20000"/>
          </a:bodyPr>
          <a:lstStyle/>
          <a:p>
            <a:pPr marL="0" indent="0" algn="ctr">
              <a:buNone/>
            </a:pPr>
            <a:r>
              <a:rPr lang="en-US" sz="1600" u="sng">
                <a:latin typeface="Calibri" panose="020F0502020204030204" pitchFamily="34" charset="0"/>
                <a:cs typeface="Calibri" panose="020F0502020204030204" pitchFamily="34" charset="0"/>
              </a:rPr>
              <a:t>Lead Teacher </a:t>
            </a:r>
          </a:p>
          <a:p>
            <a:r>
              <a:rPr lang="en-US" sz="1600">
                <a:latin typeface="Calibri" panose="020F0502020204030204" pitchFamily="34" charset="0"/>
                <a:cs typeface="Calibri" panose="020F0502020204030204" pitchFamily="34" charset="0"/>
              </a:rPr>
              <a:t>All lead teachers must hold at a minimum a BA/BS degree in Early Childhood Education/ Child Development (ECE/CD) or a related field. Related fields include Human Development, Family Studies, and Psychology. In-progress degrees cannot be considered. A copy of the lead teacher’s DCDEE Verification Letter must be kept on file at the site and be made available upon request by WCSS staff.</a:t>
            </a:r>
            <a:endParaRPr lang="en-US" sz="1600" u="sng">
              <a:latin typeface="Calibri" panose="020F0502020204030204" pitchFamily="34" charset="0"/>
              <a:cs typeface="Calibri" panose="020F0502020204030204" pitchFamily="34" charset="0"/>
            </a:endParaRPr>
          </a:p>
          <a:p>
            <a:pPr marL="0" indent="0">
              <a:buNone/>
            </a:pPr>
            <a:r>
              <a:rPr lang="en-US" sz="1600" u="sng">
                <a:latin typeface="Calibri" panose="020F0502020204030204" pitchFamily="34" charset="0"/>
                <a:cs typeface="Calibri" panose="020F0502020204030204" pitchFamily="34" charset="0"/>
              </a:rPr>
              <a:t>Teacher Substitute for Short-Term Vacancies </a:t>
            </a:r>
          </a:p>
          <a:p>
            <a:pPr algn="l">
              <a:lnSpc>
                <a:spcPct val="120000"/>
              </a:lnSpc>
              <a:spcBef>
                <a:spcPts val="0"/>
              </a:spcBef>
            </a:pPr>
            <a:r>
              <a:rPr lang="en-US" sz="1600">
                <a:latin typeface="Calibri" panose="020F0502020204030204" pitchFamily="34" charset="0"/>
                <a:cs typeface="Calibri" panose="020F0502020204030204" pitchFamily="34" charset="0"/>
              </a:rPr>
              <a:t>15 days or less </a:t>
            </a:r>
            <a:r>
              <a:rPr lang="en-US" sz="1600" i="0" u="none" strike="noStrike" baseline="0">
                <a:latin typeface="Calibri" panose="020F0502020204030204" pitchFamily="34" charset="0"/>
                <a:cs typeface="Calibri" panose="020F0502020204030204" pitchFamily="34" charset="0"/>
              </a:rPr>
              <a:t>or fewer attendance days</a:t>
            </a:r>
          </a:p>
          <a:p>
            <a:pPr algn="l">
              <a:lnSpc>
                <a:spcPct val="120000"/>
              </a:lnSpc>
              <a:spcBef>
                <a:spcPts val="0"/>
              </a:spcBef>
            </a:pPr>
            <a:r>
              <a:rPr lang="en-US" sz="1600" i="0" u="none" strike="noStrike" baseline="0">
                <a:latin typeface="Calibri" panose="020F0502020204030204" pitchFamily="34" charset="0"/>
                <a:cs typeface="Calibri" panose="020F0502020204030204" pitchFamily="34" charset="0"/>
              </a:rPr>
              <a:t>Private Childcare/Non-Public School: Substitutes must have at least a high school diploma or GED, and some course work in ECE or Child Development (NC ECE Credential)</a:t>
            </a:r>
          </a:p>
          <a:p>
            <a:pPr algn="l">
              <a:lnSpc>
                <a:spcPct val="120000"/>
              </a:lnSpc>
              <a:spcBef>
                <a:spcPts val="0"/>
              </a:spcBef>
            </a:pPr>
            <a:r>
              <a:rPr lang="en-US" sz="1600" i="0" u="none" strike="noStrike" baseline="0">
                <a:latin typeface="Calibri" panose="020F0502020204030204" pitchFamily="34" charset="0"/>
                <a:cs typeface="Calibri" panose="020F0502020204030204" pitchFamily="34" charset="0"/>
              </a:rPr>
              <a:t>Public School: Must meet the requirements of the substitute policy consistent with the LEA</a:t>
            </a:r>
            <a:endParaRPr lang="en-US" sz="1600">
              <a:latin typeface="Calibri" panose="020F0502020204030204" pitchFamily="34" charset="0"/>
              <a:cs typeface="Calibri" panose="020F0502020204030204" pitchFamily="34" charset="0"/>
            </a:endParaRPr>
          </a:p>
          <a:p>
            <a:pPr marL="0" indent="0">
              <a:buNone/>
            </a:pPr>
            <a:r>
              <a:rPr lang="en-US" sz="1600" u="sng">
                <a:latin typeface="Calibri" panose="020F0502020204030204" pitchFamily="34" charset="0"/>
                <a:cs typeface="Calibri" panose="020F0502020204030204" pitchFamily="34" charset="0"/>
              </a:rPr>
              <a:t>Teacher Substitute for Long Term Vacancies </a:t>
            </a:r>
          </a:p>
          <a:p>
            <a:pPr algn="l">
              <a:lnSpc>
                <a:spcPct val="120000"/>
              </a:lnSpc>
              <a:spcBef>
                <a:spcPts val="0"/>
              </a:spcBef>
            </a:pPr>
            <a:r>
              <a:rPr lang="en-US" sz="1600" i="1" strike="noStrike" baseline="0">
                <a:latin typeface="Calibri" panose="020F0502020204030204" pitchFamily="34" charset="0"/>
                <a:cs typeface="Calibri" panose="020F0502020204030204" pitchFamily="34" charset="0"/>
              </a:rPr>
              <a:t>16 or more attendance days</a:t>
            </a:r>
          </a:p>
          <a:p>
            <a:pPr algn="l">
              <a:lnSpc>
                <a:spcPct val="120000"/>
              </a:lnSpc>
              <a:spcBef>
                <a:spcPts val="0"/>
              </a:spcBef>
            </a:pPr>
            <a:r>
              <a:rPr lang="en-US" sz="1600" i="0" strike="noStrike" baseline="0">
                <a:latin typeface="Calibri" panose="020F0502020204030204" pitchFamily="34" charset="0"/>
                <a:cs typeface="Calibri" panose="020F0502020204030204" pitchFamily="34" charset="0"/>
              </a:rPr>
              <a:t>Regardless of setting: Substitutes must have a minimum of an AA degree</a:t>
            </a:r>
          </a:p>
          <a:p>
            <a:pPr algn="l">
              <a:lnSpc>
                <a:spcPct val="120000"/>
              </a:lnSpc>
              <a:spcBef>
                <a:spcPts val="0"/>
              </a:spcBef>
            </a:pPr>
            <a:r>
              <a:rPr lang="en-US" sz="1600" i="0" strike="noStrike" baseline="0">
                <a:latin typeface="Calibri" panose="020F0502020204030204" pitchFamily="34" charset="0"/>
                <a:cs typeface="Calibri" panose="020F0502020204030204" pitchFamily="34" charset="0"/>
              </a:rPr>
              <a:t>with at least 5 years in ECE/CD or a 4-year degree in a related field</a:t>
            </a:r>
            <a:endParaRPr lang="en-US" sz="1600">
              <a:latin typeface="Calibri" panose="020F0502020204030204" pitchFamily="34" charset="0"/>
              <a:cs typeface="Calibri" panose="020F0502020204030204" pitchFamily="34" charset="0"/>
            </a:endParaRPr>
          </a:p>
          <a:p>
            <a:pPr marL="0" indent="0">
              <a:buNone/>
            </a:pPr>
            <a:endParaRPr lang="en-US"/>
          </a:p>
          <a:p>
            <a:pPr marL="0" indent="0">
              <a:buNone/>
            </a:pPr>
            <a:endParaRPr lang="en-US"/>
          </a:p>
        </p:txBody>
      </p:sp>
      <p:sp>
        <p:nvSpPr>
          <p:cNvPr id="4" name="Content Placeholder 3">
            <a:extLst>
              <a:ext uri="{FF2B5EF4-FFF2-40B4-BE49-F238E27FC236}">
                <a16:creationId xmlns:a16="http://schemas.microsoft.com/office/drawing/2014/main" id="{93D67E17-8E15-F125-8F96-AA37B3B80C77}"/>
              </a:ext>
            </a:extLst>
          </p:cNvPr>
          <p:cNvSpPr>
            <a:spLocks noGrp="1"/>
          </p:cNvSpPr>
          <p:nvPr>
            <p:ph sz="half" idx="2"/>
          </p:nvPr>
        </p:nvSpPr>
        <p:spPr>
          <a:xfrm>
            <a:off x="6172200" y="1825625"/>
            <a:ext cx="5706122" cy="4351338"/>
          </a:xfrm>
        </p:spPr>
        <p:txBody>
          <a:bodyPr vert="horz" lIns="91440" tIns="45720" rIns="91440" bIns="45720" rtlCol="0" anchor="t">
            <a:normAutofit fontScale="85000" lnSpcReduction="20000"/>
          </a:bodyPr>
          <a:lstStyle/>
          <a:p>
            <a:pPr marL="0" marR="0" lvl="0" indent="0">
              <a:lnSpc>
                <a:spcPts val="1380"/>
              </a:lnSpc>
              <a:spcBef>
                <a:spcPts val="0"/>
              </a:spcBef>
              <a:spcAft>
                <a:spcPts val="0"/>
              </a:spcAft>
              <a:buNone/>
            </a:pPr>
            <a:endParaRPr lang="en-US" sz="1600" u="sng">
              <a:effectLst/>
              <a:latin typeface="Calibri" panose="020F0502020204030204" pitchFamily="34" charset="0"/>
              <a:ea typeface="Times New Roman" panose="02020603050405020304" pitchFamily="18" charset="0"/>
              <a:cs typeface="Calibri" panose="020F0502020204030204" pitchFamily="34" charset="0"/>
            </a:endParaRPr>
          </a:p>
          <a:p>
            <a:pPr marL="0" indent="0" algn="ctr">
              <a:lnSpc>
                <a:spcPts val="1380"/>
              </a:lnSpc>
              <a:spcBef>
                <a:spcPts val="0"/>
              </a:spcBef>
              <a:buNone/>
            </a:pPr>
            <a:r>
              <a:rPr lang="en-US" sz="1600" u="sng">
                <a:effectLst/>
                <a:latin typeface="Calibri" panose="020F0502020204030204" pitchFamily="34" charset="0"/>
                <a:ea typeface="Times New Roman" panose="02020603050405020304" pitchFamily="18" charset="0"/>
                <a:cs typeface="Calibri" panose="020F0502020204030204" pitchFamily="34" charset="0"/>
              </a:rPr>
              <a:t>Teacher Assistant</a:t>
            </a:r>
          </a:p>
          <a:p>
            <a:pPr>
              <a:lnSpc>
                <a:spcPts val="1380"/>
              </a:lnSpc>
              <a:spcBef>
                <a:spcPts val="0"/>
              </a:spcBef>
            </a:pPr>
            <a:r>
              <a:rPr lang="en-US" sz="1600">
                <a:latin typeface="Calibri" panose="020F0502020204030204" pitchFamily="34" charset="0"/>
                <a:ea typeface="Times New Roman" panose="02020603050405020304" pitchFamily="18" charset="0"/>
                <a:cs typeface="Calibri" panose="020F0502020204030204" pitchFamily="34" charset="0"/>
              </a:rPr>
              <a:t>All teacher assistants shall hold at a minimum an AA degree in Early Childhood Education/ Child Development (ECE/CD) or a related field. Related fields include Human Development, Family Studies, and Psychology, In-progress degrees cannot be considered. A copy of the teacher assistant’s DCDEE Verification Letter must be kept on file at the site and be made available upon request by WCSS staff. </a:t>
            </a:r>
          </a:p>
          <a:p>
            <a:pPr marL="0" indent="0">
              <a:lnSpc>
                <a:spcPts val="1380"/>
              </a:lnSpc>
              <a:spcBef>
                <a:spcPts val="0"/>
              </a:spcBef>
              <a:buNone/>
            </a:pPr>
            <a:endParaRPr lang="en-US" sz="1600">
              <a:latin typeface="Calibri" panose="020F0502020204030204" pitchFamily="34" charset="0"/>
              <a:ea typeface="Times New Roman" panose="02020603050405020304" pitchFamily="18" charset="0"/>
              <a:cs typeface="Calibri" panose="020F0502020204030204" pitchFamily="34" charset="0"/>
            </a:endParaRPr>
          </a:p>
          <a:p>
            <a:pPr marL="0" indent="0">
              <a:lnSpc>
                <a:spcPts val="1380"/>
              </a:lnSpc>
              <a:spcBef>
                <a:spcPts val="0"/>
              </a:spcBef>
              <a:buNone/>
            </a:pPr>
            <a:endParaRPr lang="en-US" sz="1600" u="sng">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ts val="1380"/>
              </a:lnSpc>
              <a:spcBef>
                <a:spcPts val="0"/>
              </a:spcBef>
              <a:buNone/>
            </a:pPr>
            <a:r>
              <a:rPr lang="en-US" sz="1600" u="sng">
                <a:effectLst/>
                <a:latin typeface="Calibri" panose="020F0502020204030204" pitchFamily="34" charset="0"/>
                <a:ea typeface="Times New Roman" panose="02020603050405020304" pitchFamily="18" charset="0"/>
                <a:cs typeface="Calibri" panose="020F0502020204030204" pitchFamily="34" charset="0"/>
              </a:rPr>
              <a:t>Teacher Assistant Substitutes</a:t>
            </a:r>
            <a:r>
              <a:rPr lang="en-US" sz="1600" u="sng">
                <a:latin typeface="Calibri" panose="020F0502020204030204" pitchFamily="34" charset="0"/>
                <a:ea typeface="Times New Roman" panose="02020603050405020304" pitchFamily="18" charset="0"/>
                <a:cs typeface="Calibri" panose="020F0502020204030204" pitchFamily="34" charset="0"/>
              </a:rPr>
              <a:t> for Short- &amp; Long-Term Vacancies </a:t>
            </a:r>
            <a:endParaRPr lang="en-US" sz="1600" u="sng">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0000"/>
              </a:lnSpc>
              <a:spcBef>
                <a:spcPts val="0"/>
              </a:spcBef>
              <a:spcAft>
                <a:spcPts val="0"/>
              </a:spcAft>
              <a:buNone/>
            </a:pPr>
            <a:endParaRPr lang="en-US" sz="1800">
              <a:effectLst/>
              <a:latin typeface="Calibri" panose="020F0502020204030204" pitchFamily="34" charset="0"/>
              <a:ea typeface="Times New Roman" panose="02020603050405020304" pitchFamily="18" charset="0"/>
              <a:cs typeface="Calibri" panose="020F0502020204030204" pitchFamily="34" charset="0"/>
            </a:endParaRPr>
          </a:p>
          <a:p>
            <a:pPr marL="457200">
              <a:lnSpc>
                <a:spcPct val="100000"/>
              </a:lnSpc>
              <a:spcBef>
                <a:spcPts val="0"/>
              </a:spcBef>
            </a:pPr>
            <a:r>
              <a:rPr lang="en-US" sz="1600">
                <a:effectLst/>
                <a:latin typeface="Calibri" panose="020F0502020204030204" pitchFamily="34" charset="0"/>
                <a:ea typeface="Times New Roman" panose="02020603050405020304" pitchFamily="18" charset="0"/>
                <a:cs typeface="Calibri" panose="020F0502020204030204" pitchFamily="34" charset="0"/>
              </a:rPr>
              <a:t>Substitutes for teacher assistants must be at least 18 years of age and have</a:t>
            </a:r>
            <a:r>
              <a:rPr lang="en-US" sz="1600">
                <a:latin typeface="Calibri" panose="020F0502020204030204" pitchFamily="34" charset="0"/>
                <a:ea typeface="Times New Roman" panose="02020603050405020304" pitchFamily="18" charset="0"/>
                <a:cs typeface="Calibri" panose="020F0502020204030204" pitchFamily="34" charset="0"/>
              </a:rPr>
              <a:t> </a:t>
            </a:r>
            <a:r>
              <a:rPr lang="en-US" sz="1600">
                <a:effectLst/>
                <a:latin typeface="Calibri" panose="020F0502020204030204" pitchFamily="34" charset="0"/>
                <a:ea typeface="Times New Roman" panose="02020603050405020304" pitchFamily="18" charset="0"/>
                <a:cs typeface="Calibri" panose="020F0502020204030204" pitchFamily="34" charset="0"/>
              </a:rPr>
              <a:t>at a minimum of a high school diploma or a GED.</a:t>
            </a:r>
            <a:r>
              <a:rPr lang="en-US" sz="1600">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p>
            <a:endParaRPr lang="en-US"/>
          </a:p>
        </p:txBody>
      </p:sp>
      <p:pic>
        <p:nvPicPr>
          <p:cNvPr id="5" name="Picture 4">
            <a:extLst>
              <a:ext uri="{FF2B5EF4-FFF2-40B4-BE49-F238E27FC236}">
                <a16:creationId xmlns:a16="http://schemas.microsoft.com/office/drawing/2014/main" id="{D6502AF2-8584-3F5F-0E87-42D547F9B968}"/>
              </a:ext>
            </a:extLst>
          </p:cNvPr>
          <p:cNvPicPr>
            <a:picLocks noChangeAspect="1"/>
          </p:cNvPicPr>
          <p:nvPr/>
        </p:nvPicPr>
        <p:blipFill>
          <a:blip r:embed="rId2"/>
          <a:stretch>
            <a:fillRect/>
          </a:stretch>
        </p:blipFill>
        <p:spPr>
          <a:xfrm>
            <a:off x="9443522" y="6231254"/>
            <a:ext cx="2748478" cy="604754"/>
          </a:xfrm>
          <a:prstGeom prst="rect">
            <a:avLst/>
          </a:prstGeom>
        </p:spPr>
      </p:pic>
      <p:pic>
        <p:nvPicPr>
          <p:cNvPr id="8" name="Picture 7">
            <a:extLst>
              <a:ext uri="{FF2B5EF4-FFF2-40B4-BE49-F238E27FC236}">
                <a16:creationId xmlns:a16="http://schemas.microsoft.com/office/drawing/2014/main" id="{45B1DA91-9211-6CF7-E0F9-8297B3ADD800}"/>
              </a:ext>
            </a:extLst>
          </p:cNvPr>
          <p:cNvPicPr>
            <a:picLocks noChangeAspect="1"/>
          </p:cNvPicPr>
          <p:nvPr/>
        </p:nvPicPr>
        <p:blipFill>
          <a:blip r:embed="rId3"/>
          <a:stretch>
            <a:fillRect/>
          </a:stretch>
        </p:blipFill>
        <p:spPr>
          <a:xfrm>
            <a:off x="0" y="6231254"/>
            <a:ext cx="9443522" cy="682811"/>
          </a:xfrm>
          <a:prstGeom prst="rect">
            <a:avLst/>
          </a:prstGeom>
        </p:spPr>
      </p:pic>
      <p:pic>
        <p:nvPicPr>
          <p:cNvPr id="6" name="Picture 5">
            <a:extLst>
              <a:ext uri="{FF2B5EF4-FFF2-40B4-BE49-F238E27FC236}">
                <a16:creationId xmlns:a16="http://schemas.microsoft.com/office/drawing/2014/main" id="{CE31A9F4-587A-91E7-327C-244283A87D5F}"/>
              </a:ext>
            </a:extLst>
          </p:cNvPr>
          <p:cNvPicPr>
            <a:picLocks noChangeAspect="1"/>
          </p:cNvPicPr>
          <p:nvPr/>
        </p:nvPicPr>
        <p:blipFill>
          <a:blip r:embed="rId4"/>
          <a:stretch>
            <a:fillRect/>
          </a:stretch>
        </p:blipFill>
        <p:spPr>
          <a:xfrm>
            <a:off x="313678" y="189633"/>
            <a:ext cx="1950889" cy="1676545"/>
          </a:xfrm>
          <a:prstGeom prst="rect">
            <a:avLst/>
          </a:prstGeom>
        </p:spPr>
      </p:pic>
    </p:spTree>
    <p:extLst>
      <p:ext uri="{BB962C8B-B14F-4D97-AF65-F5344CB8AC3E}">
        <p14:creationId xmlns:p14="http://schemas.microsoft.com/office/powerpoint/2010/main" val="1012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1B1B1D-F4E8-43AB-AEE8-BC42932E0330}"/>
              </a:ext>
            </a:extLst>
          </p:cNvPr>
          <p:cNvSpPr>
            <a:spLocks noGrp="1"/>
          </p:cNvSpPr>
          <p:nvPr>
            <p:ph type="title"/>
          </p:nvPr>
        </p:nvSpPr>
        <p:spPr>
          <a:xfrm>
            <a:off x="838200" y="181069"/>
            <a:ext cx="10515600" cy="1509619"/>
          </a:xfrm>
        </p:spPr>
        <p:txBody>
          <a:bodyPr vert="horz" lIns="91440" tIns="45720" rIns="91440" bIns="45720" rtlCol="0" anchor="ctr">
            <a:normAutofit/>
          </a:bodyPr>
          <a:lstStyle/>
          <a:p>
            <a:pPr algn="ctr"/>
            <a:r>
              <a:rPr lang="en-US" sz="4000" kern="1200">
                <a:latin typeface="Calibri" panose="020F0502020204030204" pitchFamily="34" charset="0"/>
                <a:cs typeface="Calibri" panose="020F0502020204030204" pitchFamily="34" charset="0"/>
              </a:rPr>
              <a:t>Director’s Meeting &amp; Participation	</a:t>
            </a:r>
          </a:p>
        </p:txBody>
      </p:sp>
      <p:sp>
        <p:nvSpPr>
          <p:cNvPr id="8" name="Content Placeholder 7">
            <a:extLst>
              <a:ext uri="{FF2B5EF4-FFF2-40B4-BE49-F238E27FC236}">
                <a16:creationId xmlns:a16="http://schemas.microsoft.com/office/drawing/2014/main" id="{AAD1F708-234C-016D-6BB9-D0D68A5DB6F8}"/>
              </a:ext>
            </a:extLst>
          </p:cNvPr>
          <p:cNvSpPr>
            <a:spLocks noGrp="1"/>
          </p:cNvSpPr>
          <p:nvPr>
            <p:ph sz="half" idx="1"/>
          </p:nvPr>
        </p:nvSpPr>
        <p:spPr>
          <a:xfrm>
            <a:off x="914400" y="1974715"/>
            <a:ext cx="4508626" cy="3393990"/>
          </a:xfrm>
        </p:spPr>
        <p:txBody>
          <a:bodyPr vert="horz" lIns="91440" tIns="45720" rIns="91440" bIns="45720" rtlCol="0" anchor="t">
            <a:noAutofit/>
          </a:bodyPr>
          <a:lstStyle/>
          <a:p>
            <a:pPr marL="0" indent="0" defTabSz="576072">
              <a:spcBef>
                <a:spcPts val="630"/>
              </a:spcBef>
              <a:buNone/>
            </a:pPr>
            <a:r>
              <a:rPr lang="en-US" sz="1600">
                <a:latin typeface="Calibri"/>
                <a:cs typeface="Calibri"/>
              </a:rPr>
              <a:t>Wednesday 7/17/24 Director’s Onboarding Meeting </a:t>
            </a:r>
            <a:endParaRPr lang="en-US" sz="1600">
              <a:latin typeface="Calibri" panose="020F0502020204030204" pitchFamily="34" charset="0"/>
              <a:cs typeface="Calibri" panose="020F0502020204030204" pitchFamily="34" charset="0"/>
            </a:endParaRPr>
          </a:p>
          <a:p>
            <a:pPr marL="0" indent="0" defTabSz="576072">
              <a:spcBef>
                <a:spcPts val="630"/>
              </a:spcBef>
              <a:buNone/>
            </a:pPr>
            <a:r>
              <a:rPr lang="en-US" sz="1600">
                <a:latin typeface="Calibri"/>
                <a:cs typeface="Calibri"/>
              </a:rPr>
              <a:t>Location: WCSS Office Training Room</a:t>
            </a:r>
          </a:p>
          <a:p>
            <a:pPr marL="0" indent="0" defTabSz="576072">
              <a:lnSpc>
                <a:spcPct val="100000"/>
              </a:lnSpc>
              <a:spcBef>
                <a:spcPts val="0"/>
              </a:spcBef>
              <a:buNone/>
            </a:pPr>
            <a:endParaRPr lang="en-US" sz="1600">
              <a:latin typeface="Calibri" panose="020F0502020204030204" pitchFamily="34" charset="0"/>
              <a:cs typeface="Calibri" panose="020F0502020204030204" pitchFamily="34" charset="0"/>
            </a:endParaRPr>
          </a:p>
          <a:p>
            <a:pPr marL="0" indent="0" defTabSz="576072">
              <a:lnSpc>
                <a:spcPct val="100000"/>
              </a:lnSpc>
              <a:spcBef>
                <a:spcPts val="0"/>
              </a:spcBef>
              <a:buNone/>
            </a:pPr>
            <a:r>
              <a:rPr lang="en-US" sz="1600">
                <a:latin typeface="Calibri"/>
                <a:cs typeface="Calibri"/>
              </a:rPr>
              <a:t>Wednesday 9/18/24 Director’s Meetings</a:t>
            </a:r>
          </a:p>
          <a:p>
            <a:pPr marL="0" indent="0" defTabSz="576072">
              <a:lnSpc>
                <a:spcPct val="100000"/>
              </a:lnSpc>
              <a:spcBef>
                <a:spcPts val="0"/>
              </a:spcBef>
              <a:buNone/>
            </a:pPr>
            <a:r>
              <a:rPr lang="en-US" sz="1600">
                <a:latin typeface="Calibri"/>
                <a:cs typeface="Calibri"/>
              </a:rPr>
              <a:t>Location: WCSS Training Room  </a:t>
            </a:r>
            <a:endParaRPr lang="en-US" sz="1600">
              <a:latin typeface="Calibri" panose="020F0502020204030204" pitchFamily="34" charset="0"/>
              <a:cs typeface="Calibri" panose="020F0502020204030204" pitchFamily="34" charset="0"/>
            </a:endParaRPr>
          </a:p>
          <a:p>
            <a:pPr defTabSz="576072">
              <a:lnSpc>
                <a:spcPct val="100000"/>
              </a:lnSpc>
              <a:spcBef>
                <a:spcPts val="0"/>
              </a:spcBef>
            </a:pPr>
            <a:endParaRPr lang="en-US" sz="1600">
              <a:latin typeface="Calibri" panose="020F0502020204030204" pitchFamily="34" charset="0"/>
              <a:cs typeface="Calibri" panose="020F0502020204030204" pitchFamily="34" charset="0"/>
            </a:endParaRPr>
          </a:p>
          <a:p>
            <a:pPr marL="0" indent="0" defTabSz="576072">
              <a:lnSpc>
                <a:spcPct val="100000"/>
              </a:lnSpc>
              <a:spcBef>
                <a:spcPts val="0"/>
              </a:spcBef>
              <a:buNone/>
            </a:pPr>
            <a:r>
              <a:rPr lang="en-US" sz="1600">
                <a:latin typeface="Calibri"/>
                <a:cs typeface="Calibri"/>
              </a:rPr>
              <a:t>Wednesday 11/13/24 Director Meetings</a:t>
            </a:r>
          </a:p>
          <a:p>
            <a:pPr marL="0" indent="0" defTabSz="576072">
              <a:lnSpc>
                <a:spcPct val="100000"/>
              </a:lnSpc>
              <a:spcBef>
                <a:spcPts val="0"/>
              </a:spcBef>
              <a:buNone/>
            </a:pPr>
            <a:r>
              <a:rPr lang="en-US" sz="1600">
                <a:latin typeface="Calibri"/>
                <a:cs typeface="Calibri"/>
              </a:rPr>
              <a:t>Location: Zoom </a:t>
            </a:r>
            <a:endParaRPr lang="en-US" sz="1600">
              <a:latin typeface="Calibri" panose="020F0502020204030204" pitchFamily="34" charset="0"/>
              <a:cs typeface="Calibri" panose="020F0502020204030204" pitchFamily="34" charset="0"/>
            </a:endParaRPr>
          </a:p>
          <a:p>
            <a:pPr marL="0" indent="0" defTabSz="576072">
              <a:spcBef>
                <a:spcPts val="630"/>
              </a:spcBef>
              <a:buNone/>
            </a:pPr>
            <a:endParaRPr lang="en-US" sz="1600" kern="1200">
              <a:latin typeface="Calibri" panose="020F0502020204030204" pitchFamily="34" charset="0"/>
              <a:cs typeface="Calibri" panose="020F0502020204030204" pitchFamily="34" charset="0"/>
            </a:endParaRPr>
          </a:p>
          <a:p>
            <a:pPr marL="0" indent="0" defTabSz="576072">
              <a:spcBef>
                <a:spcPts val="630"/>
              </a:spcBef>
              <a:buNone/>
            </a:pPr>
            <a:r>
              <a:rPr lang="en-US" sz="1600" kern="1200">
                <a:latin typeface="Calibri"/>
                <a:cs typeface="Calibri"/>
              </a:rPr>
              <a:t>Wednesday 1/15/25</a:t>
            </a:r>
          </a:p>
          <a:p>
            <a:pPr marL="0" indent="0" defTabSz="576072">
              <a:spcBef>
                <a:spcPts val="630"/>
              </a:spcBef>
              <a:buNone/>
            </a:pPr>
            <a:r>
              <a:rPr lang="en-US" sz="1600" kern="1200">
                <a:latin typeface="Calibri"/>
                <a:cs typeface="Calibri"/>
              </a:rPr>
              <a:t>Location: WCSS Training Room</a:t>
            </a:r>
            <a:r>
              <a:rPr lang="en-US" sz="1600">
                <a:latin typeface="Calibri"/>
                <a:cs typeface="Calibri"/>
              </a:rPr>
              <a:t> </a:t>
            </a:r>
            <a:endParaRPr lang="en-US" sz="1600" kern="1200">
              <a:latin typeface="Calibri" panose="020F0502020204030204" pitchFamily="34" charset="0"/>
              <a:cs typeface="Calibri" panose="020F0502020204030204" pitchFamily="34" charset="0"/>
            </a:endParaRPr>
          </a:p>
          <a:p>
            <a:pPr marL="0" indent="0" defTabSz="576072">
              <a:spcBef>
                <a:spcPts val="630"/>
              </a:spcBef>
              <a:buNone/>
            </a:pPr>
            <a:endParaRPr lang="en-US" sz="1600" kern="1200">
              <a:latin typeface="Calibri" panose="020F0502020204030204" pitchFamily="34" charset="0"/>
              <a:cs typeface="Calibri" panose="020F0502020204030204" pitchFamily="34" charset="0"/>
            </a:endParaRPr>
          </a:p>
          <a:p>
            <a:pPr marL="0" indent="0" defTabSz="576072">
              <a:spcBef>
                <a:spcPts val="630"/>
              </a:spcBef>
              <a:buNone/>
            </a:pPr>
            <a:endParaRPr lang="en-US" sz="1600" b="1" kern="1200">
              <a:solidFill>
                <a:schemeClr val="accent1"/>
              </a:solidFill>
              <a:latin typeface="+mj-lt"/>
              <a:cs typeface="Calibri"/>
            </a:endParaRPr>
          </a:p>
          <a:p>
            <a:pPr marL="143510" indent="-143510" defTabSz="576072">
              <a:spcBef>
                <a:spcPts val="630"/>
              </a:spcBef>
            </a:pPr>
            <a:endParaRPr lang="en-US" sz="1600" b="1" kern="1200">
              <a:solidFill>
                <a:schemeClr val="accent1"/>
              </a:solidFill>
              <a:latin typeface="+mj-lt"/>
              <a:ea typeface="+mn-ea"/>
              <a:cs typeface="+mn-cs"/>
            </a:endParaRPr>
          </a:p>
        </p:txBody>
      </p:sp>
      <p:pic>
        <p:nvPicPr>
          <p:cNvPr id="11" name="Content Placeholder 10" descr="A group of colorful squares&#10;&#10;Description automatically generated">
            <a:extLst>
              <a:ext uri="{FF2B5EF4-FFF2-40B4-BE49-F238E27FC236}">
                <a16:creationId xmlns:a16="http://schemas.microsoft.com/office/drawing/2014/main" id="{AA0666BC-7447-DAF2-70FD-4C3F825C200E}"/>
              </a:ext>
            </a:extLst>
          </p:cNvPr>
          <p:cNvPicPr>
            <a:picLocks noGrp="1" noChangeAspect="1"/>
          </p:cNvPicPr>
          <p:nvPr>
            <p:ph sz="half" idx="2"/>
          </p:nvPr>
        </p:nvPicPr>
        <p:blipFill>
          <a:blip r:embed="rId2"/>
          <a:stretch>
            <a:fillRect/>
          </a:stretch>
        </p:blipFill>
        <p:spPr>
          <a:xfrm>
            <a:off x="107498" y="181069"/>
            <a:ext cx="2359356" cy="640135"/>
          </a:xfrm>
          <a:prstGeom prst="rect">
            <a:avLst/>
          </a:prstGeom>
        </p:spPr>
      </p:pic>
      <p:pic>
        <p:nvPicPr>
          <p:cNvPr id="10" name="Picture 9" descr="A yellow rectangular object with a black border&#10;&#10;Description automatically generated">
            <a:extLst>
              <a:ext uri="{FF2B5EF4-FFF2-40B4-BE49-F238E27FC236}">
                <a16:creationId xmlns:a16="http://schemas.microsoft.com/office/drawing/2014/main" id="{3E9F7643-A7E7-22AB-37D6-BE574730FC48}"/>
              </a:ext>
            </a:extLst>
          </p:cNvPr>
          <p:cNvPicPr>
            <a:picLocks noChangeAspect="1"/>
          </p:cNvPicPr>
          <p:nvPr/>
        </p:nvPicPr>
        <p:blipFill>
          <a:blip r:embed="rId3"/>
          <a:stretch>
            <a:fillRect/>
          </a:stretch>
        </p:blipFill>
        <p:spPr>
          <a:xfrm>
            <a:off x="1206745" y="6116757"/>
            <a:ext cx="9778510" cy="645804"/>
          </a:xfrm>
          <a:prstGeom prst="rect">
            <a:avLst/>
          </a:prstGeom>
        </p:spPr>
      </p:pic>
      <p:sp>
        <p:nvSpPr>
          <p:cNvPr id="12" name="TextBox 11">
            <a:extLst>
              <a:ext uri="{FF2B5EF4-FFF2-40B4-BE49-F238E27FC236}">
                <a16:creationId xmlns:a16="http://schemas.microsoft.com/office/drawing/2014/main" id="{4189B304-504D-FBE4-7AAC-0378D604D5E9}"/>
              </a:ext>
            </a:extLst>
          </p:cNvPr>
          <p:cNvSpPr txBox="1"/>
          <p:nvPr/>
        </p:nvSpPr>
        <p:spPr>
          <a:xfrm>
            <a:off x="1287176" y="6270382"/>
            <a:ext cx="9395997" cy="338554"/>
          </a:xfrm>
          <a:prstGeom prst="rect">
            <a:avLst/>
          </a:prstGeom>
          <a:noFill/>
        </p:spPr>
        <p:txBody>
          <a:bodyPr wrap="square" lIns="91440" tIns="45720" rIns="91440" bIns="45720" rtlCol="0" anchor="t">
            <a:spAutoFit/>
          </a:bodyPr>
          <a:lstStyle/>
          <a:p>
            <a:pPr algn="ctr" defTabSz="576072">
              <a:spcAft>
                <a:spcPts val="600"/>
              </a:spcAft>
            </a:pPr>
            <a:r>
              <a:rPr lang="en-US" sz="1600" kern="1200">
                <a:solidFill>
                  <a:schemeClr val="accent1"/>
                </a:solidFill>
                <a:latin typeface="+mn-lt"/>
                <a:ea typeface="+mn-ea"/>
                <a:cs typeface="+mn-cs"/>
              </a:rPr>
              <a:t>Please note: A Director or Designee must attend Director’s Meetings &amp; Scheduled Professional Development</a:t>
            </a:r>
            <a:r>
              <a:rPr lang="en-US" sz="1600">
                <a:solidFill>
                  <a:schemeClr val="accent1"/>
                </a:solidFill>
              </a:rPr>
              <a:t> </a:t>
            </a:r>
            <a:endParaRPr lang="en-US" sz="1200">
              <a:solidFill>
                <a:schemeClr val="accent1"/>
              </a:solidFill>
            </a:endParaRPr>
          </a:p>
        </p:txBody>
      </p:sp>
      <p:sp>
        <p:nvSpPr>
          <p:cNvPr id="2" name="Content Placeholder 7">
            <a:extLst>
              <a:ext uri="{FF2B5EF4-FFF2-40B4-BE49-F238E27FC236}">
                <a16:creationId xmlns:a16="http://schemas.microsoft.com/office/drawing/2014/main" id="{55AA8ECE-8738-90E7-F03D-441A9D53F629}"/>
              </a:ext>
            </a:extLst>
          </p:cNvPr>
          <p:cNvSpPr txBox="1">
            <a:spLocks/>
          </p:cNvSpPr>
          <p:nvPr/>
        </p:nvSpPr>
        <p:spPr>
          <a:xfrm>
            <a:off x="6248400" y="1910336"/>
            <a:ext cx="5181600" cy="3150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76072">
              <a:spcBef>
                <a:spcPts val="630"/>
              </a:spcBef>
              <a:buFont typeface="Arial" panose="020B0604020202020204" pitchFamily="34" charset="0"/>
              <a:buNone/>
            </a:pPr>
            <a:endParaRPr lang="en-US" sz="1600">
              <a:latin typeface="Calibri" panose="020F0502020204030204" pitchFamily="34" charset="0"/>
              <a:cs typeface="Calibri" panose="020F0502020204030204" pitchFamily="34" charset="0"/>
            </a:endParaRPr>
          </a:p>
          <a:p>
            <a:pPr marL="0" indent="0" defTabSz="576072">
              <a:spcBef>
                <a:spcPts val="630"/>
              </a:spcBef>
              <a:buFont typeface="Arial" panose="020B0604020202020204" pitchFamily="34" charset="0"/>
              <a:buNone/>
            </a:pPr>
            <a:r>
              <a:rPr lang="en-US" sz="1600">
                <a:latin typeface="Calibri" panose="020F0502020204030204" pitchFamily="34" charset="0"/>
                <a:cs typeface="Calibri" panose="020F0502020204030204" pitchFamily="34" charset="0"/>
              </a:rPr>
              <a:t>Wednesday 3/19/25 Director’s Meeting </a:t>
            </a:r>
          </a:p>
          <a:p>
            <a:pPr marL="0" indent="0" defTabSz="576072">
              <a:spcBef>
                <a:spcPts val="630"/>
              </a:spcBef>
              <a:buNone/>
            </a:pPr>
            <a:r>
              <a:rPr lang="en-US" sz="1600">
                <a:latin typeface="Calibri" panose="020F0502020204030204" pitchFamily="34" charset="0"/>
                <a:cs typeface="Calibri" panose="020F0502020204030204" pitchFamily="34" charset="0"/>
              </a:rPr>
              <a:t>Location: Zoom </a:t>
            </a:r>
          </a:p>
          <a:p>
            <a:pPr marL="0" indent="0" defTabSz="576072">
              <a:spcBef>
                <a:spcPts val="630"/>
              </a:spcBef>
              <a:buFont typeface="Arial" panose="020B0604020202020204" pitchFamily="34" charset="0"/>
              <a:buNone/>
            </a:pPr>
            <a:endParaRPr lang="en-US" sz="1600">
              <a:latin typeface="Calibri" panose="020F0502020204030204" pitchFamily="34" charset="0"/>
              <a:cs typeface="Calibri" panose="020F0502020204030204" pitchFamily="34" charset="0"/>
            </a:endParaRPr>
          </a:p>
          <a:p>
            <a:pPr marL="0" indent="0" defTabSz="576072">
              <a:spcBef>
                <a:spcPts val="630"/>
              </a:spcBef>
              <a:buFont typeface="Arial" panose="020B0604020202020204" pitchFamily="34" charset="0"/>
              <a:buNone/>
            </a:pPr>
            <a:r>
              <a:rPr lang="en-US" sz="1600">
                <a:latin typeface="Calibri" panose="020F0502020204030204" pitchFamily="34" charset="0"/>
                <a:cs typeface="Calibri" panose="020F0502020204030204" pitchFamily="34" charset="0"/>
              </a:rPr>
              <a:t>Friday 5/2/25 Director’s Feedback Session</a:t>
            </a:r>
          </a:p>
          <a:p>
            <a:pPr marL="0" indent="0" defTabSz="576072">
              <a:spcBef>
                <a:spcPts val="630"/>
              </a:spcBef>
              <a:buFont typeface="Arial" panose="020B0604020202020204" pitchFamily="34" charset="0"/>
              <a:buNone/>
            </a:pPr>
            <a:r>
              <a:rPr lang="en-US" sz="1600">
                <a:latin typeface="Calibri" panose="020F0502020204030204" pitchFamily="34" charset="0"/>
                <a:cs typeface="Calibri" panose="020F0502020204030204" pitchFamily="34" charset="0"/>
              </a:rPr>
              <a:t>Location: WCSS Training Room </a:t>
            </a:r>
          </a:p>
          <a:p>
            <a:pPr marL="0" indent="0" defTabSz="576072">
              <a:spcBef>
                <a:spcPts val="630"/>
              </a:spcBef>
              <a:buFont typeface="Arial" panose="020B0604020202020204" pitchFamily="34" charset="0"/>
              <a:buNone/>
            </a:pPr>
            <a:r>
              <a:rPr lang="en-US" sz="1600">
                <a:latin typeface="Calibri" panose="020F0502020204030204" pitchFamily="34" charset="0"/>
                <a:cs typeface="Calibri" panose="020F0502020204030204" pitchFamily="34" charset="0"/>
              </a:rPr>
              <a:t>Time: 9:00-10:30</a:t>
            </a:r>
          </a:p>
          <a:p>
            <a:pPr marL="0" indent="0" defTabSz="576072">
              <a:spcBef>
                <a:spcPts val="630"/>
              </a:spcBef>
              <a:buFont typeface="Arial" panose="020B0604020202020204" pitchFamily="34" charset="0"/>
              <a:buNone/>
            </a:pPr>
            <a:endParaRPr lang="en-US" sz="1600">
              <a:latin typeface="Calibri" panose="020F0502020204030204" pitchFamily="34" charset="0"/>
              <a:cs typeface="Calibri" panose="020F0502020204030204" pitchFamily="34" charset="0"/>
            </a:endParaRPr>
          </a:p>
          <a:p>
            <a:pPr marL="0" indent="0" defTabSz="576072">
              <a:spcBef>
                <a:spcPts val="630"/>
              </a:spcBef>
              <a:buFont typeface="Arial" panose="020B0604020202020204" pitchFamily="34" charset="0"/>
              <a:buNone/>
            </a:pPr>
            <a:r>
              <a:rPr lang="en-US" sz="1600">
                <a:latin typeface="Calibri" panose="020F0502020204030204" pitchFamily="34" charset="0"/>
                <a:cs typeface="Calibri" panose="020F0502020204030204" pitchFamily="34" charset="0"/>
              </a:rPr>
              <a:t>Wednesday 5/14/25 Director’s Meeting </a:t>
            </a:r>
          </a:p>
          <a:p>
            <a:pPr marL="0" indent="0" defTabSz="576072">
              <a:spcBef>
                <a:spcPts val="630"/>
              </a:spcBef>
              <a:buNone/>
            </a:pPr>
            <a:r>
              <a:rPr lang="en-US" sz="1600">
                <a:latin typeface="Calibri" panose="020F0502020204030204" pitchFamily="34" charset="0"/>
                <a:cs typeface="Calibri" panose="020F0502020204030204" pitchFamily="34" charset="0"/>
              </a:rPr>
              <a:t>Location: Zoom</a:t>
            </a:r>
          </a:p>
          <a:p>
            <a:pPr marL="0" indent="0" defTabSz="576072">
              <a:spcBef>
                <a:spcPts val="630"/>
              </a:spcBef>
              <a:buFont typeface="Arial" panose="020B0604020202020204" pitchFamily="34" charset="0"/>
              <a:buNone/>
            </a:pPr>
            <a:endParaRPr lang="en-US" sz="1600">
              <a:latin typeface="Calibri" panose="020F0502020204030204" pitchFamily="34" charset="0"/>
              <a:cs typeface="Calibri" panose="020F0502020204030204" pitchFamily="34" charset="0"/>
            </a:endParaRPr>
          </a:p>
          <a:p>
            <a:pPr marL="0" indent="0" defTabSz="576072">
              <a:spcBef>
                <a:spcPts val="630"/>
              </a:spcBef>
              <a:buFont typeface="Arial" panose="020B0604020202020204" pitchFamily="34" charset="0"/>
              <a:buNone/>
            </a:pPr>
            <a:endParaRPr lang="en-US" sz="1600">
              <a:latin typeface="Calibri" panose="020F0502020204030204" pitchFamily="34" charset="0"/>
              <a:cs typeface="Calibri" panose="020F0502020204030204" pitchFamily="34" charset="0"/>
            </a:endParaRPr>
          </a:p>
          <a:p>
            <a:pPr marL="0" indent="0" defTabSz="576072">
              <a:spcBef>
                <a:spcPts val="630"/>
              </a:spcBef>
              <a:buFont typeface="Arial" panose="020B0604020202020204" pitchFamily="34" charset="0"/>
              <a:buNone/>
            </a:pPr>
            <a:endParaRPr lang="en-US" sz="1600" b="1">
              <a:solidFill>
                <a:schemeClr val="accent1"/>
              </a:solidFill>
              <a:latin typeface="+mj-lt"/>
              <a:cs typeface="Calibri"/>
            </a:endParaRPr>
          </a:p>
          <a:p>
            <a:pPr marL="143510" indent="-143510" defTabSz="576072">
              <a:spcBef>
                <a:spcPts val="630"/>
              </a:spcBef>
            </a:pPr>
            <a:endParaRPr lang="en-US" sz="1600" b="1">
              <a:solidFill>
                <a:schemeClr val="accent1"/>
              </a:solidFill>
              <a:latin typeface="+mj-lt"/>
            </a:endParaRPr>
          </a:p>
        </p:txBody>
      </p:sp>
      <p:sp>
        <p:nvSpPr>
          <p:cNvPr id="3" name="TextBox 2">
            <a:extLst>
              <a:ext uri="{FF2B5EF4-FFF2-40B4-BE49-F238E27FC236}">
                <a16:creationId xmlns:a16="http://schemas.microsoft.com/office/drawing/2014/main" id="{65FC36A9-1429-96AB-AA2E-8FFE461D9F7E}"/>
              </a:ext>
            </a:extLst>
          </p:cNvPr>
          <p:cNvSpPr txBox="1"/>
          <p:nvPr/>
        </p:nvSpPr>
        <p:spPr>
          <a:xfrm>
            <a:off x="2226013" y="1358511"/>
            <a:ext cx="8044774" cy="523220"/>
          </a:xfrm>
          <a:prstGeom prst="rect">
            <a:avLst/>
          </a:prstGeom>
          <a:noFill/>
        </p:spPr>
        <p:txBody>
          <a:bodyPr wrap="square" rtlCol="0">
            <a:spAutoFit/>
          </a:bodyPr>
          <a:lstStyle/>
          <a:p>
            <a:r>
              <a:rPr lang="en-US" sz="1400"/>
              <a:t>Director’s Meetings are every other month on the third Wednesday from 12:00-1:30 pm via Zoom and/or Face to Face at the Wake County Smart Start Office. Please check the dates and location for each meeting. </a:t>
            </a:r>
          </a:p>
        </p:txBody>
      </p:sp>
      <p:pic>
        <p:nvPicPr>
          <p:cNvPr id="4" name="Picture 3">
            <a:extLst>
              <a:ext uri="{FF2B5EF4-FFF2-40B4-BE49-F238E27FC236}">
                <a16:creationId xmlns:a16="http://schemas.microsoft.com/office/drawing/2014/main" id="{3DABC04E-FE14-11B0-D280-A7BFDE59A9AD}"/>
              </a:ext>
            </a:extLst>
          </p:cNvPr>
          <p:cNvPicPr>
            <a:picLocks noChangeAspect="1"/>
          </p:cNvPicPr>
          <p:nvPr/>
        </p:nvPicPr>
        <p:blipFill>
          <a:blip r:embed="rId4"/>
          <a:stretch>
            <a:fillRect/>
          </a:stretch>
        </p:blipFill>
        <p:spPr>
          <a:xfrm>
            <a:off x="10006482" y="72862"/>
            <a:ext cx="2011680" cy="1102697"/>
          </a:xfrm>
          <a:prstGeom prst="rect">
            <a:avLst/>
          </a:prstGeom>
        </p:spPr>
      </p:pic>
    </p:spTree>
    <p:extLst>
      <p:ext uri="{BB962C8B-B14F-4D97-AF65-F5344CB8AC3E}">
        <p14:creationId xmlns:p14="http://schemas.microsoft.com/office/powerpoint/2010/main" val="917179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C285-C648-7F4E-D348-8F7101734C37}"/>
              </a:ext>
            </a:extLst>
          </p:cNvPr>
          <p:cNvSpPr>
            <a:spLocks noGrp="1"/>
          </p:cNvSpPr>
          <p:nvPr>
            <p:ph type="title"/>
          </p:nvPr>
        </p:nvSpPr>
        <p:spPr>
          <a:xfrm>
            <a:off x="2507810" y="365125"/>
            <a:ext cx="8845990" cy="1325563"/>
          </a:xfrm>
        </p:spPr>
        <p:txBody>
          <a:bodyPr/>
          <a:lstStyle/>
          <a:p>
            <a:r>
              <a:rPr lang="en-US"/>
              <a:t>How can you help your teacher’s? </a:t>
            </a:r>
          </a:p>
        </p:txBody>
      </p:sp>
      <p:sp>
        <p:nvSpPr>
          <p:cNvPr id="3" name="Content Placeholder 2">
            <a:extLst>
              <a:ext uri="{FF2B5EF4-FFF2-40B4-BE49-F238E27FC236}">
                <a16:creationId xmlns:a16="http://schemas.microsoft.com/office/drawing/2014/main" id="{B19D6ACE-7CDA-DC32-40EA-8136890AF6F4}"/>
              </a:ext>
            </a:extLst>
          </p:cNvPr>
          <p:cNvSpPr>
            <a:spLocks noGrp="1"/>
          </p:cNvSpPr>
          <p:nvPr>
            <p:ph sz="half" idx="1"/>
          </p:nvPr>
        </p:nvSpPr>
        <p:spPr/>
        <p:txBody>
          <a:bodyPr/>
          <a:lstStyle/>
          <a:p>
            <a:r>
              <a:rPr lang="en-US" sz="2000"/>
              <a:t>Creating a Culture of Support for Teachers is Vital to Student Success </a:t>
            </a:r>
            <a:r>
              <a:rPr lang="en-US" sz="2000">
                <a:hlinkClick r:id="rId2"/>
              </a:rPr>
              <a:t>https://www.tasb.org/news-insights/creating-a-culture-of-support-for-teachers</a:t>
            </a:r>
            <a:endParaRPr lang="en-US" sz="2000"/>
          </a:p>
          <a:p>
            <a:endParaRPr lang="en-US" sz="2000"/>
          </a:p>
          <a:p>
            <a:r>
              <a:rPr lang="en-US" sz="2000"/>
              <a:t>Complete Quarterly Classroom Observations </a:t>
            </a:r>
            <a:r>
              <a:rPr lang="en-US" sz="2000">
                <a:hlinkClick r:id="rId3"/>
              </a:rPr>
              <a:t>https://propello.com/blog/conducting-effective-classroom-observations</a:t>
            </a:r>
            <a:endParaRPr lang="en-US" sz="2000"/>
          </a:p>
          <a:p>
            <a:endParaRPr lang="en-US" sz="2000"/>
          </a:p>
          <a:p>
            <a:r>
              <a:rPr lang="en-US" sz="2000"/>
              <a:t>Supporting Families with Effective Family Engagement </a:t>
            </a:r>
            <a:r>
              <a:rPr lang="en-US" sz="2000">
                <a:hlinkClick r:id="rId4"/>
              </a:rPr>
              <a:t>https://www.naeyc.org/resources/topics/family-engagement/principles</a:t>
            </a:r>
            <a:endParaRPr lang="en-US" sz="2000"/>
          </a:p>
          <a:p>
            <a:endParaRPr lang="en-US" sz="2000"/>
          </a:p>
          <a:p>
            <a:pPr marL="0" indent="0">
              <a:buNone/>
            </a:pPr>
            <a:endParaRPr lang="en-US" sz="2000"/>
          </a:p>
        </p:txBody>
      </p:sp>
      <p:pic>
        <p:nvPicPr>
          <p:cNvPr id="6" name="Picture 5">
            <a:extLst>
              <a:ext uri="{FF2B5EF4-FFF2-40B4-BE49-F238E27FC236}">
                <a16:creationId xmlns:a16="http://schemas.microsoft.com/office/drawing/2014/main" id="{932AFBC6-E4D4-D06C-D8BC-834318AE499A}"/>
              </a:ext>
            </a:extLst>
          </p:cNvPr>
          <p:cNvPicPr>
            <a:picLocks noChangeAspect="1"/>
          </p:cNvPicPr>
          <p:nvPr/>
        </p:nvPicPr>
        <p:blipFill>
          <a:blip r:embed="rId5"/>
          <a:stretch>
            <a:fillRect/>
          </a:stretch>
        </p:blipFill>
        <p:spPr>
          <a:xfrm>
            <a:off x="7415247" y="1935056"/>
            <a:ext cx="3590855" cy="987638"/>
          </a:xfrm>
          <a:prstGeom prst="rect">
            <a:avLst/>
          </a:prstGeom>
        </p:spPr>
      </p:pic>
      <p:pic>
        <p:nvPicPr>
          <p:cNvPr id="7" name="Picture 6">
            <a:extLst>
              <a:ext uri="{FF2B5EF4-FFF2-40B4-BE49-F238E27FC236}">
                <a16:creationId xmlns:a16="http://schemas.microsoft.com/office/drawing/2014/main" id="{7BC01117-B4FD-C0C6-D5A3-BE24AFDCF9BE}"/>
              </a:ext>
            </a:extLst>
          </p:cNvPr>
          <p:cNvPicPr>
            <a:picLocks noChangeAspect="1"/>
          </p:cNvPicPr>
          <p:nvPr/>
        </p:nvPicPr>
        <p:blipFill>
          <a:blip r:embed="rId6"/>
          <a:stretch>
            <a:fillRect/>
          </a:stretch>
        </p:blipFill>
        <p:spPr>
          <a:xfrm>
            <a:off x="7415249" y="3159125"/>
            <a:ext cx="3829050" cy="3352800"/>
          </a:xfrm>
          <a:prstGeom prst="rect">
            <a:avLst/>
          </a:prstGeom>
        </p:spPr>
      </p:pic>
      <p:pic>
        <p:nvPicPr>
          <p:cNvPr id="4" name="Picture 3">
            <a:extLst>
              <a:ext uri="{FF2B5EF4-FFF2-40B4-BE49-F238E27FC236}">
                <a16:creationId xmlns:a16="http://schemas.microsoft.com/office/drawing/2014/main" id="{6C4E5829-69DF-75F5-BFD9-BD4B5F7AD02A}"/>
              </a:ext>
            </a:extLst>
          </p:cNvPr>
          <p:cNvPicPr>
            <a:picLocks noChangeAspect="1"/>
          </p:cNvPicPr>
          <p:nvPr/>
        </p:nvPicPr>
        <p:blipFill>
          <a:blip r:embed="rId7"/>
          <a:stretch>
            <a:fillRect/>
          </a:stretch>
        </p:blipFill>
        <p:spPr>
          <a:xfrm>
            <a:off x="0" y="6111089"/>
            <a:ext cx="7550590" cy="746911"/>
          </a:xfrm>
          <a:prstGeom prst="rect">
            <a:avLst/>
          </a:prstGeom>
        </p:spPr>
      </p:pic>
      <p:pic>
        <p:nvPicPr>
          <p:cNvPr id="5" name="Picture 4">
            <a:extLst>
              <a:ext uri="{FF2B5EF4-FFF2-40B4-BE49-F238E27FC236}">
                <a16:creationId xmlns:a16="http://schemas.microsoft.com/office/drawing/2014/main" id="{5AD81F71-D818-3F99-0DE4-81F0FF7A891B}"/>
              </a:ext>
            </a:extLst>
          </p:cNvPr>
          <p:cNvPicPr>
            <a:picLocks noChangeAspect="1"/>
          </p:cNvPicPr>
          <p:nvPr/>
        </p:nvPicPr>
        <p:blipFill>
          <a:blip r:embed="rId8"/>
          <a:stretch>
            <a:fillRect/>
          </a:stretch>
        </p:blipFill>
        <p:spPr>
          <a:xfrm>
            <a:off x="9846464" y="22080"/>
            <a:ext cx="1950889" cy="1676545"/>
          </a:xfrm>
          <a:prstGeom prst="rect">
            <a:avLst/>
          </a:prstGeom>
        </p:spPr>
      </p:pic>
      <p:pic>
        <p:nvPicPr>
          <p:cNvPr id="8" name="Picture 7">
            <a:extLst>
              <a:ext uri="{FF2B5EF4-FFF2-40B4-BE49-F238E27FC236}">
                <a16:creationId xmlns:a16="http://schemas.microsoft.com/office/drawing/2014/main" id="{4AA077ED-964B-3865-B292-0B051BD920F3}"/>
              </a:ext>
            </a:extLst>
          </p:cNvPr>
          <p:cNvPicPr>
            <a:picLocks noChangeAspect="1"/>
          </p:cNvPicPr>
          <p:nvPr/>
        </p:nvPicPr>
        <p:blipFill>
          <a:blip r:embed="rId9"/>
          <a:stretch>
            <a:fillRect/>
          </a:stretch>
        </p:blipFill>
        <p:spPr>
          <a:xfrm rot="10800000">
            <a:off x="113368" y="81611"/>
            <a:ext cx="1950889" cy="1676545"/>
          </a:xfrm>
          <a:prstGeom prst="rect">
            <a:avLst/>
          </a:prstGeom>
        </p:spPr>
      </p:pic>
    </p:spTree>
    <p:extLst>
      <p:ext uri="{BB962C8B-B14F-4D97-AF65-F5344CB8AC3E}">
        <p14:creationId xmlns:p14="http://schemas.microsoft.com/office/powerpoint/2010/main" val="2544262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AAC9-B627-0A57-0AD8-9E193D5ED57B}"/>
              </a:ext>
            </a:extLst>
          </p:cNvPr>
          <p:cNvSpPr>
            <a:spLocks noGrp="1"/>
          </p:cNvSpPr>
          <p:nvPr>
            <p:ph type="title"/>
          </p:nvPr>
        </p:nvSpPr>
        <p:spPr/>
        <p:txBody>
          <a:bodyPr anchor="b">
            <a:normAutofit/>
          </a:bodyPr>
          <a:lstStyle/>
          <a:p>
            <a:r>
              <a:rPr lang="en-US" sz="1800" b="1">
                <a:latin typeface="Calibri" panose="020F0502020204030204" pitchFamily="34" charset="0"/>
                <a:cs typeface="Calibri" panose="020F0502020204030204" pitchFamily="34" charset="0"/>
              </a:rPr>
              <a:t>Site Monitoring </a:t>
            </a:r>
          </a:p>
        </p:txBody>
      </p:sp>
      <p:sp>
        <p:nvSpPr>
          <p:cNvPr id="3" name="Content Placeholder 2">
            <a:extLst>
              <a:ext uri="{FF2B5EF4-FFF2-40B4-BE49-F238E27FC236}">
                <a16:creationId xmlns:a16="http://schemas.microsoft.com/office/drawing/2014/main" id="{6795A306-A29F-5EDC-418D-DAB1C778E4C2}"/>
              </a:ext>
            </a:extLst>
          </p:cNvPr>
          <p:cNvSpPr>
            <a:spLocks noGrp="1"/>
          </p:cNvSpPr>
          <p:nvPr>
            <p:ph sz="half" idx="1"/>
          </p:nvPr>
        </p:nvSpPr>
        <p:spPr/>
        <p:txBody>
          <a:bodyPr anchor="t">
            <a:normAutofit fontScale="92500" lnSpcReduction="20000"/>
          </a:bodyPr>
          <a:lstStyle/>
          <a:p>
            <a:pPr marL="0" marR="0" indent="0">
              <a:lnSpc>
                <a:spcPct val="100000"/>
              </a:lnSpc>
              <a:spcBef>
                <a:spcPts val="0"/>
              </a:spcBef>
              <a:spcAft>
                <a:spcPts val="0"/>
              </a:spcAft>
              <a:buNone/>
            </a:pPr>
            <a:r>
              <a:rPr lang="en-US" sz="1700">
                <a:effectLst/>
                <a:latin typeface="Calibri" panose="020F0502020204030204" pitchFamily="34" charset="0"/>
                <a:ea typeface="Times New Roman" panose="02020603050405020304" pitchFamily="18" charset="0"/>
                <a:cs typeface="Calibri" panose="020F0502020204030204" pitchFamily="34" charset="0"/>
              </a:rPr>
              <a:t>Monitoring by WCSS</a:t>
            </a:r>
          </a:p>
          <a:p>
            <a:pPr marL="457200" marR="0">
              <a:lnSpc>
                <a:spcPct val="100000"/>
              </a:lnSpc>
              <a:spcBef>
                <a:spcPts val="0"/>
              </a:spcBef>
              <a:spcAft>
                <a:spcPts val="0"/>
              </a:spcAft>
            </a:pPr>
            <a:r>
              <a:rPr lang="en-US" sz="1700">
                <a:effectLst/>
                <a:latin typeface="Calibri" panose="020F0502020204030204" pitchFamily="34" charset="0"/>
                <a:ea typeface="Calibri" panose="020F0502020204030204" pitchFamily="34" charset="0"/>
                <a:cs typeface="Calibri" panose="020F0502020204030204" pitchFamily="34" charset="0"/>
              </a:rPr>
              <a:t>WCSS staff will monitor for compliance with specific WTS Program requirements.</a:t>
            </a:r>
          </a:p>
          <a:p>
            <a:pPr marL="457200" marR="0">
              <a:lnSpc>
                <a:spcPct val="100000"/>
              </a:lnSpc>
              <a:spcBef>
                <a:spcPts val="0"/>
              </a:spcBef>
              <a:spcAft>
                <a:spcPts val="0"/>
              </a:spcAft>
            </a:pPr>
            <a:endParaRPr lang="en-US" sz="1700">
              <a:latin typeface="Calibri" panose="020F0502020204030204" pitchFamily="34" charset="0"/>
              <a:ea typeface="Calibri" panose="020F0502020204030204" pitchFamily="34" charset="0"/>
              <a:cs typeface="Calibri" panose="020F0502020204030204" pitchFamily="34" charset="0"/>
            </a:endParaRPr>
          </a:p>
          <a:p>
            <a:pPr marR="0" indent="0">
              <a:lnSpc>
                <a:spcPct val="100000"/>
              </a:lnSpc>
              <a:spcBef>
                <a:spcPts val="0"/>
              </a:spcBef>
              <a:spcAft>
                <a:spcPts val="0"/>
              </a:spcAft>
              <a:buNone/>
            </a:pPr>
            <a:endParaRPr lang="en-US" sz="1700">
              <a:effectLst/>
              <a:latin typeface="Calibri" panose="020F0502020204030204" pitchFamily="34" charset="0"/>
              <a:ea typeface="Calibri" panose="020F0502020204030204" pitchFamily="34" charset="0"/>
              <a:cs typeface="Calibri" panose="020F0502020204030204" pitchFamily="34" charset="0"/>
            </a:endParaRPr>
          </a:p>
          <a:p>
            <a:pPr marR="0" indent="0">
              <a:lnSpc>
                <a:spcPct val="100000"/>
              </a:lnSpc>
              <a:spcBef>
                <a:spcPts val="0"/>
              </a:spcBef>
              <a:spcAft>
                <a:spcPts val="0"/>
              </a:spcAft>
              <a:buNone/>
            </a:pPr>
            <a:r>
              <a:rPr lang="en-US" sz="1700">
                <a:effectLst/>
                <a:latin typeface="Calibri" panose="020F0502020204030204" pitchFamily="34" charset="0"/>
                <a:ea typeface="Calibri" panose="020F0502020204030204" pitchFamily="34" charset="0"/>
                <a:cs typeface="Calibri" panose="020F0502020204030204" pitchFamily="34" charset="0"/>
              </a:rPr>
              <a:t>Monitoring Tool</a:t>
            </a:r>
          </a:p>
          <a:p>
            <a:pPr marL="457200">
              <a:lnSpc>
                <a:spcPct val="100000"/>
              </a:lnSpc>
              <a:spcBef>
                <a:spcPts val="0"/>
              </a:spcBef>
            </a:pPr>
            <a:r>
              <a:rPr lang="en-US" sz="1700">
                <a:effectLst/>
                <a:latin typeface="Calibri" panose="020F0502020204030204" pitchFamily="34" charset="0"/>
                <a:ea typeface="Calibri" panose="020F0502020204030204" pitchFamily="34" charset="0"/>
                <a:cs typeface="Calibri" panose="020F0502020204030204" pitchFamily="34" charset="0"/>
              </a:rPr>
              <a:t>Monitoring tool(s) developed by WCSS must be used at the site level for self-review and verification of compliance with the operating requirements.</a:t>
            </a:r>
            <a:r>
              <a:rPr lang="en-US" sz="1700">
                <a:latin typeface="Calibri" panose="020F0502020204030204" pitchFamily="34" charset="0"/>
                <a:ea typeface="Calibri" panose="020F0502020204030204" pitchFamily="34" charset="0"/>
                <a:cs typeface="Calibri" panose="020F0502020204030204" pitchFamily="34" charset="0"/>
              </a:rPr>
              <a:t> </a:t>
            </a:r>
          </a:p>
          <a:p>
            <a:pPr marL="457200" marR="0">
              <a:lnSpc>
                <a:spcPct val="100000"/>
              </a:lnSpc>
              <a:spcBef>
                <a:spcPts val="0"/>
              </a:spcBef>
              <a:spcAft>
                <a:spcPts val="0"/>
              </a:spcAft>
            </a:pPr>
            <a:r>
              <a:rPr lang="en-US" sz="1700">
                <a:effectLst/>
                <a:latin typeface="Calibri" panose="020F0502020204030204" pitchFamily="34" charset="0"/>
                <a:ea typeface="Calibri" panose="020F0502020204030204" pitchFamily="34" charset="0"/>
                <a:cs typeface="Calibri" panose="020F0502020204030204" pitchFamily="34" charset="0"/>
              </a:rPr>
              <a:t>WTS Site Monitoring Tool (Site Tool), completed by the local site administrator (or designee), is designed to provide checklists of program components that must be reviewed for compliance annually at the site and classroom level. The Site Monitoring Tool shall be submitted to WCSS and maintained on file at the site.</a:t>
            </a:r>
          </a:p>
          <a:p>
            <a:pPr marL="457200" marR="0">
              <a:lnSpc>
                <a:spcPct val="100000"/>
              </a:lnSpc>
              <a:spcBef>
                <a:spcPts val="0"/>
              </a:spcBef>
              <a:spcAft>
                <a:spcPts val="0"/>
              </a:spcAft>
            </a:pPr>
            <a:endParaRPr lang="en-US" sz="1700">
              <a:effectLst/>
              <a:latin typeface="Calibri" panose="020F0502020204030204" pitchFamily="34" charset="0"/>
              <a:ea typeface="Calibri" panose="020F0502020204030204" pitchFamily="34" charset="0"/>
              <a:cs typeface="Calibri" panose="020F0502020204030204" pitchFamily="34" charset="0"/>
            </a:endParaRPr>
          </a:p>
          <a:p>
            <a:pPr marL="457200">
              <a:lnSpc>
                <a:spcPct val="100000"/>
              </a:lnSpc>
              <a:spcBef>
                <a:spcPts val="0"/>
              </a:spcBef>
            </a:pPr>
            <a:r>
              <a:rPr lang="en-US" sz="1700">
                <a:latin typeface="Calibri" panose="020F0502020204030204" pitchFamily="34" charset="0"/>
                <a:ea typeface="Calibri" panose="020F0502020204030204" pitchFamily="34" charset="0"/>
                <a:cs typeface="Calibri" panose="020F0502020204030204" pitchFamily="34" charset="0"/>
              </a:rPr>
              <a:t>20-to-30-minute observation will be conducted on the scheduled site monitoring date </a:t>
            </a:r>
          </a:p>
          <a:p>
            <a:pPr marR="0" indent="0">
              <a:lnSpc>
                <a:spcPct val="100000"/>
              </a:lnSpc>
              <a:spcBef>
                <a:spcPts val="0"/>
              </a:spcBef>
              <a:spcAft>
                <a:spcPts val="0"/>
              </a:spcAft>
              <a:buNone/>
            </a:pPr>
            <a:endParaRPr lang="en-US" sz="1700">
              <a:latin typeface="Calibri" panose="020F0502020204030204" pitchFamily="34" charset="0"/>
              <a:ea typeface="Calibri" panose="020F0502020204030204" pitchFamily="34" charset="0"/>
              <a:cs typeface="Calibri" panose="020F0502020204030204" pitchFamily="34" charset="0"/>
            </a:endParaRPr>
          </a:p>
          <a:p>
            <a:pPr marL="457200">
              <a:lnSpc>
                <a:spcPct val="100000"/>
              </a:lnSpc>
              <a:spcBef>
                <a:spcPts val="0"/>
              </a:spcBef>
            </a:pPr>
            <a:r>
              <a:rPr lang="en-US" sz="1700">
                <a:effectLst/>
                <a:latin typeface="Calibri" panose="020F0502020204030204" pitchFamily="34" charset="0"/>
                <a:ea typeface="Calibri" panose="020F0502020204030204" pitchFamily="34" charset="0"/>
                <a:cs typeface="Calibri" panose="020F0502020204030204" pitchFamily="34" charset="0"/>
              </a:rPr>
              <a:t>Supporting documentation must be placed into Wake Three School notebook</a:t>
            </a:r>
            <a:r>
              <a:rPr lang="en-US" sz="1700">
                <a:latin typeface="Calibri" panose="020F0502020204030204" pitchFamily="34" charset="0"/>
                <a:ea typeface="Calibri" panose="020F0502020204030204" pitchFamily="34" charset="0"/>
                <a:cs typeface="Calibri" panose="020F0502020204030204" pitchFamily="34" charset="0"/>
              </a:rPr>
              <a:t> </a:t>
            </a:r>
            <a:endParaRPr lang="en-US" sz="1700">
              <a:effectLst/>
              <a:latin typeface="Calibri" panose="020F0502020204030204" pitchFamily="34" charset="0"/>
              <a:ea typeface="Calibri" panose="020F0502020204030204" pitchFamily="34" charset="0"/>
              <a:cs typeface="Calibri" panose="020F0502020204030204" pitchFamily="34" charset="0"/>
            </a:endParaRPr>
          </a:p>
          <a:p>
            <a:pPr marL="457200" marR="0">
              <a:lnSpc>
                <a:spcPct val="100000"/>
              </a:lnSpc>
              <a:spcBef>
                <a:spcPts val="0"/>
              </a:spcBef>
              <a:spcAft>
                <a:spcPts val="0"/>
              </a:spcAft>
            </a:pPr>
            <a:endParaRPr lang="en-US" sz="1300">
              <a:effectLst/>
              <a:latin typeface="The Hand Bold "/>
              <a:ea typeface="Calibri" panose="020F0502020204030204" pitchFamily="34" charset="0"/>
            </a:endParaRPr>
          </a:p>
          <a:p>
            <a:pPr>
              <a:lnSpc>
                <a:spcPct val="100000"/>
              </a:lnSpc>
            </a:pPr>
            <a:endParaRPr lang="en-US" sz="1300"/>
          </a:p>
        </p:txBody>
      </p:sp>
      <p:graphicFrame>
        <p:nvGraphicFramePr>
          <p:cNvPr id="4" name="Table 3">
            <a:extLst>
              <a:ext uri="{FF2B5EF4-FFF2-40B4-BE49-F238E27FC236}">
                <a16:creationId xmlns:a16="http://schemas.microsoft.com/office/drawing/2014/main" id="{382A67CF-61E7-18DA-1AA2-CEB389F1CBAF}"/>
              </a:ext>
            </a:extLst>
          </p:cNvPr>
          <p:cNvGraphicFramePr>
            <a:graphicFrameLocks noGrp="1"/>
          </p:cNvGraphicFramePr>
          <p:nvPr>
            <p:extLst>
              <p:ext uri="{D42A27DB-BD31-4B8C-83A1-F6EECF244321}">
                <p14:modId xmlns:p14="http://schemas.microsoft.com/office/powerpoint/2010/main" val="570270169"/>
              </p:ext>
            </p:extLst>
          </p:nvPr>
        </p:nvGraphicFramePr>
        <p:xfrm>
          <a:off x="6875086" y="268965"/>
          <a:ext cx="4931664" cy="5907998"/>
        </p:xfrm>
        <a:graphic>
          <a:graphicData uri="http://schemas.openxmlformats.org/drawingml/2006/table">
            <a:tbl>
              <a:tblPr/>
              <a:tblGrid>
                <a:gridCol w="1022603">
                  <a:extLst>
                    <a:ext uri="{9D8B030D-6E8A-4147-A177-3AD203B41FA5}">
                      <a16:colId xmlns:a16="http://schemas.microsoft.com/office/drawing/2014/main" val="414156657"/>
                    </a:ext>
                  </a:extLst>
                </a:gridCol>
                <a:gridCol w="2001093">
                  <a:extLst>
                    <a:ext uri="{9D8B030D-6E8A-4147-A177-3AD203B41FA5}">
                      <a16:colId xmlns:a16="http://schemas.microsoft.com/office/drawing/2014/main" val="2717582319"/>
                    </a:ext>
                  </a:extLst>
                </a:gridCol>
                <a:gridCol w="1907968">
                  <a:extLst>
                    <a:ext uri="{9D8B030D-6E8A-4147-A177-3AD203B41FA5}">
                      <a16:colId xmlns:a16="http://schemas.microsoft.com/office/drawing/2014/main" val="1912986243"/>
                    </a:ext>
                  </a:extLst>
                </a:gridCol>
              </a:tblGrid>
              <a:tr h="237222">
                <a:tc>
                  <a:txBody>
                    <a:bodyPr/>
                    <a:lstStyle/>
                    <a:p>
                      <a:pPr marL="0" marR="0" algn="l"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When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l"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What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Who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740507711"/>
                  </a:ext>
                </a:extLst>
              </a:tr>
              <a:tr h="1704608">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By October 31</a:t>
                      </a:r>
                      <a:r>
                        <a:rPr lang="en-US" sz="1100" b="1" i="0" u="none" strike="noStrike" baseline="30000">
                          <a:solidFill>
                            <a:srgbClr val="000000"/>
                          </a:solidFill>
                          <a:effectLst/>
                          <a:latin typeface="Open Sans" pitchFamily="2" charset="0"/>
                          <a:ea typeface="Calibri" panose="020F0502020204030204" pitchFamily="34" charset="0"/>
                          <a:cs typeface="Times New Roman" panose="02020603050405020304" pitchFamily="18" charset="0"/>
                        </a:rPr>
                        <a:t>st</a:t>
                      </a: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An original copy of the </a:t>
                      </a: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Site Tool</a:t>
                      </a: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 is completed and plans for items that require an Action Plan must be submitted to WCSS.   (Site or classroom new after October 1, should complete and submit within 90 days of the first attendance day.)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Site administrator or designee</a:t>
                      </a: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 (site director or designee)</a:t>
                      </a:r>
                      <a:endParaRPr lang="en-US" sz="1800" b="0" i="0" u="none" strike="noStrike">
                        <a:effectLst/>
                        <a:latin typeface="Arial" panose="020B0604020202020204" pitchFamily="34" charset="0"/>
                      </a:endParaRPr>
                    </a:p>
                    <a:p>
                      <a:pPr marL="0" marR="0" algn="ctr" fontAlgn="ctr">
                        <a:lnSpc>
                          <a:spcPct val="107000"/>
                        </a:lnSpc>
                        <a:spcBef>
                          <a:spcPts val="0"/>
                        </a:spcBef>
                        <a:spcAft>
                          <a:spcPts val="0"/>
                        </a:spcAft>
                      </a:pP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p>
                      <a:pPr marL="0" marR="0" algn="ctr" fontAlgn="ctr">
                        <a:lnSpc>
                          <a:spcPct val="107000"/>
                        </a:lnSpc>
                        <a:spcBef>
                          <a:spcPts val="0"/>
                        </a:spcBef>
                        <a:spcAft>
                          <a:spcPts val="0"/>
                        </a:spcAft>
                      </a:pP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*All child developmental screenings not completed by October 31 should be noted in the Action Plan.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255306"/>
                  </a:ext>
                </a:extLst>
              </a:tr>
              <a:tr h="888085">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December -February</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Conduct site visits to review and discuss </a:t>
                      </a: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Site Tool </a:t>
                      </a: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and results. Schedule follow-up visits as needed.</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WCSS </a:t>
                      </a: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(or designee)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517624"/>
                  </a:ext>
                </a:extLst>
              </a:tr>
              <a:tr h="2085975">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February - May</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WCSS staff discuss/review Site Tools and monitoring results with site director and/or designee.  If a particular standard or requirement has not been met based on monitoring, a written plan to meet compliance must be completed.</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WCSS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182309"/>
                  </a:ext>
                </a:extLst>
              </a:tr>
              <a:tr h="992108">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By June 30</a:t>
                      </a:r>
                      <a:r>
                        <a:rPr lang="en-US" sz="1100" b="1" i="0" u="none" strike="noStrike" baseline="30000">
                          <a:solidFill>
                            <a:srgbClr val="000000"/>
                          </a:solidFill>
                          <a:effectLst/>
                          <a:latin typeface="Open Sans" pitchFamily="2" charset="0"/>
                          <a:ea typeface="Calibri" panose="020F0502020204030204" pitchFamily="34" charset="0"/>
                          <a:cs typeface="Times New Roman" panose="02020603050405020304" pitchFamily="18" charset="0"/>
                        </a:rPr>
                        <a:t>th</a:t>
                      </a: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 </a:t>
                      </a:r>
                      <a:endParaRPr lang="en-US" sz="1800" b="0" i="0" u="none" strike="noStrike">
                        <a:effectLst/>
                        <a:latin typeface="Arial" panose="020B0604020202020204" pitchFamily="34" charset="0"/>
                      </a:endParaRPr>
                    </a:p>
                    <a:p>
                      <a:pPr marL="0" marR="0" algn="l" fontAlgn="t">
                        <a:lnSpc>
                          <a:spcPct val="107000"/>
                        </a:lnSpc>
                        <a:spcBef>
                          <a:spcPts val="0"/>
                        </a:spcBef>
                        <a:spcAft>
                          <a:spcPts val="0"/>
                        </a:spcAft>
                      </a:pP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Monitoring results reported to the</a:t>
                      </a:r>
                      <a:r>
                        <a:rPr lang="en-US" sz="1100" b="0" i="0" u="none" strike="noStrike">
                          <a:solidFill>
                            <a:srgbClr val="FF0000"/>
                          </a:solidFill>
                          <a:effectLst/>
                          <a:latin typeface="Open Sans" pitchFamily="2" charset="0"/>
                          <a:ea typeface="Calibri" panose="020F0502020204030204" pitchFamily="34" charset="0"/>
                          <a:cs typeface="Times New Roman" panose="02020603050405020304" pitchFamily="18" charset="0"/>
                        </a:rPr>
                        <a:t> </a:t>
                      </a: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Board of Directors annually.</a:t>
                      </a:r>
                      <a:endParaRPr lang="en-US" sz="1800" b="0" i="0" u="none" strike="noStrike">
                        <a:effectLst/>
                        <a:latin typeface="Arial" panose="020B0604020202020204" pitchFamily="34" charset="0"/>
                      </a:endParaRPr>
                    </a:p>
                  </a:txBody>
                  <a:tcPr marL="68738" marR="68738" marT="9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100" b="1" i="0" u="none" strike="noStrike">
                          <a:solidFill>
                            <a:srgbClr val="000000"/>
                          </a:solidFill>
                          <a:effectLst/>
                          <a:latin typeface="Open Sans" pitchFamily="2" charset="0"/>
                          <a:ea typeface="Calibri" panose="020F0502020204030204" pitchFamily="34" charset="0"/>
                          <a:cs typeface="Times New Roman" panose="02020603050405020304" pitchFamily="18" charset="0"/>
                        </a:rPr>
                        <a:t>WCSS </a:t>
                      </a:r>
                      <a:r>
                        <a:rPr lang="en-US" sz="1100" b="0" i="0" u="none" strike="noStrike">
                          <a:solidFill>
                            <a:srgbClr val="000000"/>
                          </a:solidFill>
                          <a:effectLst/>
                          <a:latin typeface="Open Sans" pitchFamily="2" charset="0"/>
                          <a:ea typeface="Calibri" panose="020F0502020204030204" pitchFamily="34" charset="0"/>
                          <a:cs typeface="Times New Roman" panose="02020603050405020304" pitchFamily="18" charset="0"/>
                        </a:rPr>
                        <a:t>(or designee)</a:t>
                      </a:r>
                      <a:endParaRPr lang="en-US" sz="1800" b="0" i="0" u="none" strike="noStrike">
                        <a:effectLst/>
                        <a:latin typeface="Arial" panose="020B0604020202020204" pitchFamily="34" charset="0"/>
                      </a:endParaRPr>
                    </a:p>
                  </a:txBody>
                  <a:tcPr marL="68738" marR="68738" marT="95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415158"/>
                  </a:ext>
                </a:extLst>
              </a:tr>
            </a:tbl>
          </a:graphicData>
        </a:graphic>
      </p:graphicFrame>
      <p:sp>
        <p:nvSpPr>
          <p:cNvPr id="5" name="TextBox 4">
            <a:extLst>
              <a:ext uri="{FF2B5EF4-FFF2-40B4-BE49-F238E27FC236}">
                <a16:creationId xmlns:a16="http://schemas.microsoft.com/office/drawing/2014/main" id="{9D48340C-EA7B-0D5B-2032-D7FEF9A3BC09}"/>
              </a:ext>
            </a:extLst>
          </p:cNvPr>
          <p:cNvSpPr txBox="1"/>
          <p:nvPr/>
        </p:nvSpPr>
        <p:spPr>
          <a:xfrm>
            <a:off x="470170" y="198517"/>
            <a:ext cx="5181600" cy="461665"/>
          </a:xfrm>
          <a:prstGeom prst="rect">
            <a:avLst/>
          </a:prstGeom>
          <a:noFill/>
        </p:spPr>
        <p:txBody>
          <a:bodyPr wrap="square" lIns="91440" tIns="45720" rIns="91440" bIns="45720" rtlCol="0" anchor="t">
            <a:spAutoFit/>
          </a:bodyPr>
          <a:lstStyle/>
          <a:p>
            <a:pPr algn="ctr"/>
            <a:r>
              <a:rPr lang="en-US" sz="2400" b="1">
                <a:latin typeface="Calibri Light"/>
                <a:cs typeface="Times New Roman"/>
              </a:rPr>
              <a:t>Site Monitoring Timeline FY24-25 School</a:t>
            </a:r>
            <a:r>
              <a:rPr lang="en-US" sz="2000">
                <a:latin typeface="Times New Roman"/>
                <a:cs typeface="Times New Roman"/>
              </a:rPr>
              <a:t> </a:t>
            </a:r>
            <a:endParaRPr lang="en-US" sz="20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0114810-E08C-4144-627B-D8939AC94FD8}"/>
              </a:ext>
            </a:extLst>
          </p:cNvPr>
          <p:cNvPicPr>
            <a:picLocks noChangeAspect="1"/>
          </p:cNvPicPr>
          <p:nvPr/>
        </p:nvPicPr>
        <p:blipFill>
          <a:blip r:embed="rId2"/>
          <a:stretch>
            <a:fillRect/>
          </a:stretch>
        </p:blipFill>
        <p:spPr>
          <a:xfrm>
            <a:off x="9440207" y="6274612"/>
            <a:ext cx="2548349" cy="526696"/>
          </a:xfrm>
          <a:prstGeom prst="rect">
            <a:avLst/>
          </a:prstGeom>
        </p:spPr>
      </p:pic>
      <p:pic>
        <p:nvPicPr>
          <p:cNvPr id="7" name="Picture 6">
            <a:extLst>
              <a:ext uri="{FF2B5EF4-FFF2-40B4-BE49-F238E27FC236}">
                <a16:creationId xmlns:a16="http://schemas.microsoft.com/office/drawing/2014/main" id="{0BAF66FC-A2CF-00FA-4251-103251E74121}"/>
              </a:ext>
            </a:extLst>
          </p:cNvPr>
          <p:cNvPicPr>
            <a:picLocks noChangeAspect="1"/>
          </p:cNvPicPr>
          <p:nvPr/>
        </p:nvPicPr>
        <p:blipFill>
          <a:blip r:embed="rId3"/>
          <a:stretch>
            <a:fillRect/>
          </a:stretch>
        </p:blipFill>
        <p:spPr>
          <a:xfrm>
            <a:off x="0" y="6219967"/>
            <a:ext cx="9443522" cy="682811"/>
          </a:xfrm>
          <a:prstGeom prst="rect">
            <a:avLst/>
          </a:prstGeom>
        </p:spPr>
      </p:pic>
    </p:spTree>
    <p:extLst>
      <p:ext uri="{BB962C8B-B14F-4D97-AF65-F5344CB8AC3E}">
        <p14:creationId xmlns:p14="http://schemas.microsoft.com/office/powerpoint/2010/main" val="547854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CA35-5003-B586-CB07-586FD297E204}"/>
              </a:ext>
            </a:extLst>
          </p:cNvPr>
          <p:cNvSpPr>
            <a:spLocks noGrp="1"/>
          </p:cNvSpPr>
          <p:nvPr>
            <p:ph type="title"/>
          </p:nvPr>
        </p:nvSpPr>
        <p:spPr>
          <a:xfrm>
            <a:off x="752011" y="138788"/>
            <a:ext cx="4720628" cy="793719"/>
          </a:xfrm>
        </p:spPr>
        <p:txBody>
          <a:bodyPr>
            <a:normAutofit fontScale="90000"/>
          </a:bodyPr>
          <a:lstStyle/>
          <a:p>
            <a:r>
              <a:rPr lang="en-US" sz="4000">
                <a:latin typeface="Calibri" panose="020F0502020204030204" pitchFamily="34" charset="0"/>
                <a:ea typeface="Calibri Light"/>
                <a:cs typeface="Calibri" panose="020F0502020204030204" pitchFamily="34" charset="0"/>
              </a:rPr>
              <a:t>Pre-Contracting Forms </a:t>
            </a:r>
            <a:endParaRPr lang="en-US" sz="4000">
              <a:latin typeface="Calibri" panose="020F0502020204030204" pitchFamily="34" charset="0"/>
              <a:cs typeface="Calibri" panose="020F0502020204030204" pitchFamily="34" charset="0"/>
            </a:endParaRPr>
          </a:p>
        </p:txBody>
      </p:sp>
      <p:graphicFrame>
        <p:nvGraphicFramePr>
          <p:cNvPr id="10" name="Content Placeholder 2">
            <a:extLst>
              <a:ext uri="{FF2B5EF4-FFF2-40B4-BE49-F238E27FC236}">
                <a16:creationId xmlns:a16="http://schemas.microsoft.com/office/drawing/2014/main" id="{5BF178D8-29C7-231F-5124-78A02EC3162C}"/>
              </a:ext>
            </a:extLst>
          </p:cNvPr>
          <p:cNvGraphicFramePr>
            <a:graphicFrameLocks noGrp="1"/>
          </p:cNvGraphicFramePr>
          <p:nvPr>
            <p:ph sz="half" idx="1"/>
            <p:extLst>
              <p:ext uri="{D42A27DB-BD31-4B8C-83A1-F6EECF244321}">
                <p14:modId xmlns:p14="http://schemas.microsoft.com/office/powerpoint/2010/main" val="2613523870"/>
              </p:ext>
            </p:extLst>
          </p:nvPr>
        </p:nvGraphicFramePr>
        <p:xfrm>
          <a:off x="989838" y="869052"/>
          <a:ext cx="5181600" cy="2317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2878F7FE-923B-639D-F8CC-F2312F2A5D4D}"/>
              </a:ext>
            </a:extLst>
          </p:cNvPr>
          <p:cNvSpPr>
            <a:spLocks noGrp="1"/>
          </p:cNvSpPr>
          <p:nvPr>
            <p:ph sz="half" idx="2"/>
          </p:nvPr>
        </p:nvSpPr>
        <p:spPr>
          <a:xfrm>
            <a:off x="7061702" y="262550"/>
            <a:ext cx="4852657" cy="5803110"/>
          </a:xfrm>
        </p:spPr>
        <p:txBody>
          <a:bodyPr vert="horz" lIns="91440" tIns="45720" rIns="91440" bIns="45720" rtlCol="0" anchor="t">
            <a:normAutofit/>
          </a:bodyPr>
          <a:lstStyle/>
          <a:p>
            <a:pPr marL="0" indent="0" algn="ctr">
              <a:buNone/>
            </a:pPr>
            <a:r>
              <a:rPr lang="en-US" sz="1600" b="1" u="sng">
                <a:latin typeface="Calibri" panose="020F0502020204030204" pitchFamily="34" charset="0"/>
                <a:ea typeface="Calibri"/>
                <a:cs typeface="Calibri" panose="020F0502020204030204" pitchFamily="34" charset="0"/>
              </a:rPr>
              <a:t>Forms Due by August 2nd by 5:00pm </a:t>
            </a:r>
          </a:p>
          <a:p>
            <a:r>
              <a:rPr lang="en-US" sz="1200">
                <a:latin typeface="Calibri" panose="020F0502020204030204" pitchFamily="34" charset="0"/>
                <a:ea typeface="Calibri"/>
                <a:cs typeface="Calibri" panose="020F0502020204030204" pitchFamily="34" charset="0"/>
              </a:rPr>
              <a:t>180 School Days Calendar (for WTS children only) (if you are providing your own School Year Calendar) </a:t>
            </a:r>
          </a:p>
          <a:p>
            <a:pPr marL="0" indent="0">
              <a:buNone/>
            </a:pPr>
            <a:endParaRPr lang="en-US" sz="1200">
              <a:latin typeface="Calibri" panose="020F0502020204030204" pitchFamily="34" charset="0"/>
              <a:ea typeface="Calibri"/>
              <a:cs typeface="Calibri" panose="020F0502020204030204" pitchFamily="34" charset="0"/>
            </a:endParaRPr>
          </a:p>
          <a:p>
            <a:pPr marL="514350" indent="-285750">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Staff Information Form Administrator</a:t>
            </a:r>
            <a:endParaRPr lang="en-US" sz="2000">
              <a:latin typeface="Calibri" panose="020F0502020204030204" pitchFamily="34" charset="0"/>
              <a:ea typeface="Calibri"/>
              <a:cs typeface="Calibri" panose="020F0502020204030204" pitchFamily="34" charset="0"/>
            </a:endParaRPr>
          </a:p>
          <a:p>
            <a:pPr marL="514350" indent="-285750">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Signed Compensation Plan for LT and TA</a:t>
            </a:r>
          </a:p>
          <a:p>
            <a:pPr marL="514350" indent="-285750">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Classroom Staffing Plan </a:t>
            </a:r>
          </a:p>
          <a:p>
            <a:pPr marL="514350" indent="-285750">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Contract Updates </a:t>
            </a:r>
          </a:p>
          <a:p>
            <a:pPr marL="514350" indent="-285750">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Start and Ending Working Dates for Teacher &amp; Teacher Assistant</a:t>
            </a:r>
          </a:p>
          <a:p>
            <a:pPr>
              <a:lnSpc>
                <a:spcPct val="100000"/>
              </a:lnSpc>
              <a:spcBef>
                <a:spcPts val="0"/>
              </a:spcBef>
            </a:pPr>
            <a:endParaRPr lang="en-US" sz="1200">
              <a:latin typeface="Calibri" panose="020F0502020204030204" pitchFamily="34" charset="0"/>
              <a:ea typeface="Calibri"/>
              <a:cs typeface="Calibri" panose="020F0502020204030204" pitchFamily="34" charset="0"/>
            </a:endParaRPr>
          </a:p>
          <a:p>
            <a:pPr marL="0" indent="0" algn="ctr">
              <a:lnSpc>
                <a:spcPct val="100000"/>
              </a:lnSpc>
              <a:spcBef>
                <a:spcPts val="0"/>
              </a:spcBef>
              <a:buNone/>
            </a:pPr>
            <a:r>
              <a:rPr lang="en-US" sz="1600" b="1" u="sng">
                <a:latin typeface="Calibri" panose="020F0502020204030204" pitchFamily="34" charset="0"/>
                <a:ea typeface="Calibri"/>
                <a:cs typeface="Calibri" panose="020F0502020204030204" pitchFamily="34" charset="0"/>
              </a:rPr>
              <a:t>Forms Due July 19th by 5:00pm </a:t>
            </a:r>
          </a:p>
          <a:p>
            <a:pPr marL="0" indent="0" algn="ctr">
              <a:lnSpc>
                <a:spcPct val="100000"/>
              </a:lnSpc>
              <a:spcBef>
                <a:spcPts val="0"/>
              </a:spcBef>
              <a:buNone/>
            </a:pPr>
            <a:r>
              <a:rPr lang="en-US" sz="1200" b="1">
                <a:latin typeface="Calibri" panose="020F0502020204030204" pitchFamily="34" charset="0"/>
                <a:ea typeface="Calibri"/>
                <a:cs typeface="Calibri" panose="020F0502020204030204" pitchFamily="34" charset="0"/>
              </a:rPr>
              <a:t>New Non-NC Pre K Sites Additional Pre-Contracting Forms:</a:t>
            </a:r>
          </a:p>
          <a:p>
            <a:pPr marL="0" indent="0" algn="ctr">
              <a:lnSpc>
                <a:spcPct val="100000"/>
              </a:lnSpc>
              <a:spcBef>
                <a:spcPts val="0"/>
              </a:spcBef>
              <a:buNone/>
            </a:pPr>
            <a:endParaRPr lang="en-US" sz="1200" b="1">
              <a:latin typeface="Calibri" panose="020F0502020204030204" pitchFamily="34" charset="0"/>
              <a:ea typeface="Calibri"/>
              <a:cs typeface="Calibri" panose="020F0502020204030204" pitchFamily="34" charset="0"/>
            </a:endParaRPr>
          </a:p>
          <a:p>
            <a:pPr>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Certificate of No Overdue Tax Debts Form </a:t>
            </a:r>
          </a:p>
          <a:p>
            <a:pPr>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State Certificate Form </a:t>
            </a:r>
          </a:p>
          <a:p>
            <a:pPr>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Non-Profits - IRS Tax Exemption Verification form - for existing non-profit sites</a:t>
            </a:r>
          </a:p>
          <a:p>
            <a:pPr>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Non-Profits - Conflict of Interest Verification for existing sites </a:t>
            </a:r>
          </a:p>
          <a:p>
            <a:pPr>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Certificate of Insurance indicating types of coverage, policy limits and effective dates for Commercial General Liability, Workers' Compensation and Automobile, as applicable. (Ask insurance agent to list Wake County Smart Start as Certificate Holder so that updates will be sent to WCSS)</a:t>
            </a:r>
          </a:p>
          <a:p>
            <a:pPr>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Certificate of Insurance reflecting Fidelity Bonding of at least $100,000 (Ask insurance agent to list Wake County Smart Start as Certificate Holder so that updates will be sent to WCSS)</a:t>
            </a:r>
          </a:p>
          <a:p>
            <a:pPr>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Most Recently Completed Annual Audit,  Financial Report, or Tax Return</a:t>
            </a:r>
          </a:p>
          <a:p>
            <a:pPr>
              <a:lnSpc>
                <a:spcPct val="100000"/>
              </a:lnSpc>
              <a:spcBef>
                <a:spcPts val="0"/>
              </a:spcBef>
              <a:buFont typeface="Wingdings" panose="05000000000000000000" pitchFamily="2" charset="2"/>
              <a:buChar char="§"/>
            </a:pPr>
            <a:r>
              <a:rPr lang="en-US" sz="1200">
                <a:latin typeface="Calibri" panose="020F0502020204030204" pitchFamily="34" charset="0"/>
                <a:ea typeface="Calibri"/>
                <a:cs typeface="Calibri" panose="020F0502020204030204" pitchFamily="34" charset="0"/>
              </a:rPr>
              <a:t>W-9 Form</a:t>
            </a:r>
          </a:p>
          <a:p>
            <a:pPr>
              <a:lnSpc>
                <a:spcPct val="100000"/>
              </a:lnSpc>
              <a:spcBef>
                <a:spcPts val="0"/>
              </a:spcBef>
              <a:buFont typeface="Wingdings" panose="05000000000000000000" pitchFamily="2" charset="2"/>
              <a:buChar char="§"/>
            </a:pPr>
            <a:endParaRPr lang="en-US" sz="1200">
              <a:latin typeface="Calibri" panose="020F0502020204030204" pitchFamily="34" charset="0"/>
              <a:ea typeface="Calibri"/>
              <a:cs typeface="Calibri" panose="020F0502020204030204" pitchFamily="34" charset="0"/>
            </a:endParaRPr>
          </a:p>
          <a:p>
            <a:pPr>
              <a:lnSpc>
                <a:spcPct val="100000"/>
              </a:lnSpc>
              <a:spcBef>
                <a:spcPts val="0"/>
              </a:spcBef>
              <a:buFont typeface="Wingdings" panose="05000000000000000000" pitchFamily="2" charset="2"/>
              <a:buChar char="§"/>
            </a:pPr>
            <a:endParaRPr lang="en-US" sz="1200">
              <a:latin typeface="Calibri" panose="020F0502020204030204" pitchFamily="34" charset="0"/>
              <a:ea typeface="Calibri"/>
              <a:cs typeface="Calibri" panose="020F0502020204030204" pitchFamily="34" charset="0"/>
            </a:endParaRPr>
          </a:p>
          <a:p>
            <a:pPr marL="0" indent="0">
              <a:lnSpc>
                <a:spcPct val="100000"/>
              </a:lnSpc>
              <a:spcBef>
                <a:spcPts val="0"/>
              </a:spcBef>
              <a:buNone/>
            </a:pPr>
            <a:endParaRPr lang="en-US" sz="1600">
              <a:latin typeface="Calibri" panose="020F0502020204030204" pitchFamily="34" charset="0"/>
              <a:ea typeface="Calibri"/>
              <a:cs typeface="Calibri" panose="020F0502020204030204" pitchFamily="34" charset="0"/>
            </a:endParaRPr>
          </a:p>
          <a:p>
            <a:pPr>
              <a:lnSpc>
                <a:spcPct val="100000"/>
              </a:lnSpc>
              <a:spcBef>
                <a:spcPts val="0"/>
              </a:spcBef>
            </a:pPr>
            <a:endParaRPr lang="en-US" sz="1600">
              <a:latin typeface="Calibri" panose="020F0502020204030204" pitchFamily="34" charset="0"/>
              <a:ea typeface="Calibri"/>
              <a:cs typeface="Calibri" panose="020F0502020204030204" pitchFamily="34" charset="0"/>
            </a:endParaRPr>
          </a:p>
          <a:p>
            <a:pPr>
              <a:lnSpc>
                <a:spcPct val="100000"/>
              </a:lnSpc>
              <a:spcBef>
                <a:spcPts val="0"/>
              </a:spcBef>
            </a:pPr>
            <a:endParaRPr lang="en-US" sz="1600">
              <a:latin typeface="Calibri" panose="020F0502020204030204" pitchFamily="34" charset="0"/>
              <a:ea typeface="Calibri"/>
              <a:cs typeface="Calibri" panose="020F0502020204030204" pitchFamily="34" charset="0"/>
            </a:endParaRPr>
          </a:p>
          <a:p>
            <a:pPr>
              <a:lnSpc>
                <a:spcPct val="100000"/>
              </a:lnSpc>
              <a:spcBef>
                <a:spcPts val="0"/>
              </a:spcBef>
            </a:pPr>
            <a:endParaRPr lang="en-US" sz="1600">
              <a:ea typeface="Calibri"/>
              <a:cs typeface="Calibri"/>
            </a:endParaRPr>
          </a:p>
          <a:p>
            <a:pPr marL="0" indent="0">
              <a:buNone/>
            </a:pPr>
            <a:endParaRPr lang="en-US" sz="1600">
              <a:ea typeface="Calibri"/>
              <a:cs typeface="Calibri"/>
            </a:endParaRPr>
          </a:p>
        </p:txBody>
      </p:sp>
      <p:pic>
        <p:nvPicPr>
          <p:cNvPr id="6" name="Picture 5">
            <a:extLst>
              <a:ext uri="{FF2B5EF4-FFF2-40B4-BE49-F238E27FC236}">
                <a16:creationId xmlns:a16="http://schemas.microsoft.com/office/drawing/2014/main" id="{E9105B9B-1385-55F8-D025-DBC092FD27C0}"/>
              </a:ext>
            </a:extLst>
          </p:cNvPr>
          <p:cNvPicPr>
            <a:picLocks noChangeAspect="1"/>
          </p:cNvPicPr>
          <p:nvPr/>
        </p:nvPicPr>
        <p:blipFill>
          <a:blip r:embed="rId7"/>
          <a:stretch>
            <a:fillRect/>
          </a:stretch>
        </p:blipFill>
        <p:spPr>
          <a:xfrm>
            <a:off x="0" y="6065661"/>
            <a:ext cx="4725909" cy="787876"/>
          </a:xfrm>
          <a:prstGeom prst="rect">
            <a:avLst/>
          </a:prstGeom>
        </p:spPr>
      </p:pic>
      <p:pic>
        <p:nvPicPr>
          <p:cNvPr id="8" name="Picture 7">
            <a:extLst>
              <a:ext uri="{FF2B5EF4-FFF2-40B4-BE49-F238E27FC236}">
                <a16:creationId xmlns:a16="http://schemas.microsoft.com/office/drawing/2014/main" id="{A4C7AA89-0975-685F-2A9C-8B3AEB5B54C4}"/>
              </a:ext>
            </a:extLst>
          </p:cNvPr>
          <p:cNvPicPr>
            <a:picLocks noChangeAspect="1"/>
          </p:cNvPicPr>
          <p:nvPr/>
        </p:nvPicPr>
        <p:blipFill>
          <a:blip r:embed="rId8"/>
          <a:stretch>
            <a:fillRect/>
          </a:stretch>
        </p:blipFill>
        <p:spPr>
          <a:xfrm>
            <a:off x="10132642" y="6331345"/>
            <a:ext cx="1967618" cy="479854"/>
          </a:xfrm>
          <a:prstGeom prst="rect">
            <a:avLst/>
          </a:prstGeom>
        </p:spPr>
      </p:pic>
      <p:pic>
        <p:nvPicPr>
          <p:cNvPr id="5" name="Picture 4" descr="A document with text on it&#10;&#10;Description automatically generated">
            <a:extLst>
              <a:ext uri="{FF2B5EF4-FFF2-40B4-BE49-F238E27FC236}">
                <a16:creationId xmlns:a16="http://schemas.microsoft.com/office/drawing/2014/main" id="{67429BD4-FD22-15E7-9E92-4D25E78DAA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06" y="2091350"/>
            <a:ext cx="3427178" cy="3749040"/>
          </a:xfrm>
          <a:prstGeom prst="rect">
            <a:avLst/>
          </a:prstGeom>
        </p:spPr>
      </p:pic>
      <p:pic>
        <p:nvPicPr>
          <p:cNvPr id="9" name="Picture 8" descr="A screenshot of a form&#10;&#10;Description automatically generated">
            <a:extLst>
              <a:ext uri="{FF2B5EF4-FFF2-40B4-BE49-F238E27FC236}">
                <a16:creationId xmlns:a16="http://schemas.microsoft.com/office/drawing/2014/main" id="{AD219810-F930-C181-D946-5058711D79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1392" y="2091350"/>
            <a:ext cx="3602493" cy="3749040"/>
          </a:xfrm>
          <a:prstGeom prst="rect">
            <a:avLst/>
          </a:prstGeom>
        </p:spPr>
      </p:pic>
      <p:sp>
        <p:nvSpPr>
          <p:cNvPr id="12" name="TextBox 11">
            <a:extLst>
              <a:ext uri="{FF2B5EF4-FFF2-40B4-BE49-F238E27FC236}">
                <a16:creationId xmlns:a16="http://schemas.microsoft.com/office/drawing/2014/main" id="{06A24348-387B-F6F4-9600-842D2AFFECB1}"/>
              </a:ext>
            </a:extLst>
          </p:cNvPr>
          <p:cNvSpPr txBox="1"/>
          <p:nvPr/>
        </p:nvSpPr>
        <p:spPr>
          <a:xfrm>
            <a:off x="190123" y="6192570"/>
            <a:ext cx="9605727" cy="261610"/>
          </a:xfrm>
          <a:prstGeom prst="rect">
            <a:avLst/>
          </a:prstGeom>
          <a:noFill/>
        </p:spPr>
        <p:txBody>
          <a:bodyPr wrap="square" rtlCol="0">
            <a:spAutoFit/>
          </a:bodyPr>
          <a:lstStyle/>
          <a:p>
            <a:r>
              <a:rPr lang="en-US" sz="1100"/>
              <a:t>The following forms will be completed via </a:t>
            </a:r>
            <a:r>
              <a:rPr lang="en-US" sz="1100" err="1"/>
              <a:t>BridgeCare</a:t>
            </a:r>
            <a:r>
              <a:rPr lang="en-US" sz="1100"/>
              <a:t> #2, #14, #15, 16 &amp; 17. </a:t>
            </a:r>
          </a:p>
        </p:txBody>
      </p:sp>
    </p:spTree>
    <p:extLst>
      <p:ext uri="{BB962C8B-B14F-4D97-AF65-F5344CB8AC3E}">
        <p14:creationId xmlns:p14="http://schemas.microsoft.com/office/powerpoint/2010/main" val="583406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Freeform: Shape 2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2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97A58588-CE43-535C-1D1D-08E864D68A40}"/>
              </a:ext>
            </a:extLst>
          </p:cNvPr>
          <p:cNvSpPr>
            <a:spLocks noGrp="1"/>
          </p:cNvSpPr>
          <p:nvPr>
            <p:ph type="ctrTitle"/>
          </p:nvPr>
        </p:nvSpPr>
        <p:spPr>
          <a:xfrm>
            <a:off x="1524003" y="1999615"/>
            <a:ext cx="9144000" cy="2764028"/>
          </a:xfrm>
        </p:spPr>
        <p:txBody>
          <a:bodyPr anchor="ctr">
            <a:normAutofit/>
          </a:bodyPr>
          <a:lstStyle/>
          <a:p>
            <a:r>
              <a:rPr lang="en-US" sz="7200">
                <a:latin typeface="Calibri" panose="020F0502020204030204" pitchFamily="34" charset="0"/>
                <a:cs typeface="Calibri" panose="020F0502020204030204" pitchFamily="34" charset="0"/>
              </a:rPr>
              <a:t>Any Questions??</a:t>
            </a:r>
          </a:p>
        </p:txBody>
      </p:sp>
      <p:sp>
        <p:nvSpPr>
          <p:cNvPr id="8" name="Subtitle 7">
            <a:extLst>
              <a:ext uri="{FF2B5EF4-FFF2-40B4-BE49-F238E27FC236}">
                <a16:creationId xmlns:a16="http://schemas.microsoft.com/office/drawing/2014/main" id="{2CAF662C-74FB-B7C3-FC67-2793397104FF}"/>
              </a:ext>
            </a:extLst>
          </p:cNvPr>
          <p:cNvSpPr>
            <a:spLocks noGrp="1"/>
          </p:cNvSpPr>
          <p:nvPr>
            <p:ph type="subTitle" idx="1"/>
          </p:nvPr>
        </p:nvSpPr>
        <p:spPr>
          <a:xfrm>
            <a:off x="1966912" y="5645150"/>
            <a:ext cx="8258176" cy="631825"/>
          </a:xfrm>
        </p:spPr>
        <p:txBody>
          <a:bodyPr anchor="ctr">
            <a:normAutofit/>
          </a:bodyPr>
          <a:lstStyle/>
          <a:p>
            <a:r>
              <a:rPr lang="en-US" sz="2800">
                <a:latin typeface="Calibri"/>
                <a:cs typeface="Calibri"/>
              </a:rPr>
              <a:t>Thank You! </a:t>
            </a:r>
            <a:endParaRPr lang="en-US" sz="2800">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68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5A0A7-5124-E1A7-1944-2A16BCBD250D}"/>
              </a:ext>
            </a:extLst>
          </p:cNvPr>
          <p:cNvSpPr>
            <a:spLocks noGrp="1"/>
          </p:cNvSpPr>
          <p:nvPr>
            <p:ph type="title"/>
          </p:nvPr>
        </p:nvSpPr>
        <p:spPr/>
        <p:txBody>
          <a:bodyPr/>
          <a:lstStyle/>
          <a:p>
            <a:r>
              <a:rPr lang="en-US" err="1"/>
              <a:t>BridgeCare</a:t>
            </a:r>
            <a:r>
              <a:rPr lang="en-US"/>
              <a:t> Workforce Development Training </a:t>
            </a:r>
          </a:p>
        </p:txBody>
      </p:sp>
      <p:sp>
        <p:nvSpPr>
          <p:cNvPr id="3" name="Content Placeholder 2">
            <a:extLst>
              <a:ext uri="{FF2B5EF4-FFF2-40B4-BE49-F238E27FC236}">
                <a16:creationId xmlns:a16="http://schemas.microsoft.com/office/drawing/2014/main" id="{8510A88F-7DF2-2C4B-03DA-C3FCDA208757}"/>
              </a:ext>
            </a:extLst>
          </p:cNvPr>
          <p:cNvSpPr>
            <a:spLocks noGrp="1"/>
          </p:cNvSpPr>
          <p:nvPr>
            <p:ph idx="1"/>
          </p:nvPr>
        </p:nvSpPr>
        <p:spPr/>
        <p:txBody>
          <a:bodyPr/>
          <a:lstStyle/>
          <a:p>
            <a:r>
              <a:rPr lang="en-US"/>
              <a:t>1:00-1:45pm</a:t>
            </a:r>
          </a:p>
        </p:txBody>
      </p:sp>
      <p:pic>
        <p:nvPicPr>
          <p:cNvPr id="4" name="Picture 3">
            <a:extLst>
              <a:ext uri="{FF2B5EF4-FFF2-40B4-BE49-F238E27FC236}">
                <a16:creationId xmlns:a16="http://schemas.microsoft.com/office/drawing/2014/main" id="{176D62A1-1D3B-8E6D-F1AC-CD60FC66FFAE}"/>
              </a:ext>
            </a:extLst>
          </p:cNvPr>
          <p:cNvPicPr>
            <a:picLocks noChangeAspect="1"/>
          </p:cNvPicPr>
          <p:nvPr/>
        </p:nvPicPr>
        <p:blipFill>
          <a:blip r:embed="rId3"/>
          <a:stretch>
            <a:fillRect/>
          </a:stretch>
        </p:blipFill>
        <p:spPr>
          <a:xfrm>
            <a:off x="10308191" y="0"/>
            <a:ext cx="1950889" cy="1676545"/>
          </a:xfrm>
          <a:prstGeom prst="rect">
            <a:avLst/>
          </a:prstGeom>
        </p:spPr>
      </p:pic>
      <p:pic>
        <p:nvPicPr>
          <p:cNvPr id="5" name="Picture 4">
            <a:extLst>
              <a:ext uri="{FF2B5EF4-FFF2-40B4-BE49-F238E27FC236}">
                <a16:creationId xmlns:a16="http://schemas.microsoft.com/office/drawing/2014/main" id="{1686BA62-C2D0-F7B6-B245-B9D9ED5B5C1B}"/>
              </a:ext>
            </a:extLst>
          </p:cNvPr>
          <p:cNvPicPr>
            <a:picLocks noChangeAspect="1"/>
          </p:cNvPicPr>
          <p:nvPr/>
        </p:nvPicPr>
        <p:blipFill>
          <a:blip r:embed="rId4"/>
          <a:stretch>
            <a:fillRect/>
          </a:stretch>
        </p:blipFill>
        <p:spPr>
          <a:xfrm>
            <a:off x="0" y="6175189"/>
            <a:ext cx="9443522" cy="682811"/>
          </a:xfrm>
          <a:prstGeom prst="rect">
            <a:avLst/>
          </a:prstGeom>
        </p:spPr>
      </p:pic>
      <p:pic>
        <p:nvPicPr>
          <p:cNvPr id="6" name="Picture 5">
            <a:extLst>
              <a:ext uri="{FF2B5EF4-FFF2-40B4-BE49-F238E27FC236}">
                <a16:creationId xmlns:a16="http://schemas.microsoft.com/office/drawing/2014/main" id="{A6A3DC4D-65AF-65B6-0D71-D7759DA4D8FF}"/>
              </a:ext>
            </a:extLst>
          </p:cNvPr>
          <p:cNvPicPr>
            <a:picLocks noChangeAspect="1"/>
          </p:cNvPicPr>
          <p:nvPr/>
        </p:nvPicPr>
        <p:blipFill>
          <a:blip r:embed="rId5"/>
          <a:stretch>
            <a:fillRect/>
          </a:stretch>
        </p:blipFill>
        <p:spPr>
          <a:xfrm>
            <a:off x="9443522" y="6175189"/>
            <a:ext cx="2748478" cy="655792"/>
          </a:xfrm>
          <a:prstGeom prst="rect">
            <a:avLst/>
          </a:prstGeom>
        </p:spPr>
      </p:pic>
    </p:spTree>
    <p:extLst>
      <p:ext uri="{BB962C8B-B14F-4D97-AF65-F5344CB8AC3E}">
        <p14:creationId xmlns:p14="http://schemas.microsoft.com/office/powerpoint/2010/main" val="3024449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94DE5E8-C080-45A4-B2F4-8FE7D8F8EE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3" name="Color Cover">
              <a:extLst>
                <a:ext uri="{FF2B5EF4-FFF2-40B4-BE49-F238E27FC236}">
                  <a16:creationId xmlns:a16="http://schemas.microsoft.com/office/drawing/2014/main" id="{1FAC8321-8295-4F58-80B8-C1A774606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lor Cover">
              <a:extLst>
                <a:ext uri="{FF2B5EF4-FFF2-40B4-BE49-F238E27FC236}">
                  <a16:creationId xmlns:a16="http://schemas.microsoft.com/office/drawing/2014/main" id="{2BE89D78-556E-4C9E-A234-78B085023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A28EBCD-582B-4E3B-AB95-15EA16034C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7" name="Color">
              <a:extLst>
                <a:ext uri="{FF2B5EF4-FFF2-40B4-BE49-F238E27FC236}">
                  <a16:creationId xmlns:a16="http://schemas.microsoft.com/office/drawing/2014/main" id="{49E29E18-2832-4FBD-901C-97986DBD0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lor">
              <a:extLst>
                <a:ext uri="{FF2B5EF4-FFF2-40B4-BE49-F238E27FC236}">
                  <a16:creationId xmlns:a16="http://schemas.microsoft.com/office/drawing/2014/main" id="{7327E470-287A-4E1E-8A04-A3596DBD9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C0D2700-529B-AB6C-3F38-EAEF3E7B4FB0}"/>
              </a:ext>
            </a:extLst>
          </p:cNvPr>
          <p:cNvPicPr>
            <a:picLocks noChangeAspect="1"/>
          </p:cNvPicPr>
          <p:nvPr/>
        </p:nvPicPr>
        <p:blipFill>
          <a:blip r:embed="rId2"/>
          <a:stretch>
            <a:fillRect/>
          </a:stretch>
        </p:blipFill>
        <p:spPr>
          <a:xfrm>
            <a:off x="6708758" y="1844808"/>
            <a:ext cx="4358797" cy="1057007"/>
          </a:xfrm>
          <a:prstGeom prst="rect">
            <a:avLst/>
          </a:prstGeom>
        </p:spPr>
      </p:pic>
      <p:pic>
        <p:nvPicPr>
          <p:cNvPr id="5" name="Picture 4">
            <a:extLst>
              <a:ext uri="{FF2B5EF4-FFF2-40B4-BE49-F238E27FC236}">
                <a16:creationId xmlns:a16="http://schemas.microsoft.com/office/drawing/2014/main" id="{D784D1F3-5568-4EB7-BB40-40EA97EC8B37}"/>
              </a:ext>
            </a:extLst>
          </p:cNvPr>
          <p:cNvPicPr>
            <a:picLocks noChangeAspect="1"/>
          </p:cNvPicPr>
          <p:nvPr/>
        </p:nvPicPr>
        <p:blipFill>
          <a:blip r:embed="rId3"/>
          <a:stretch>
            <a:fillRect/>
          </a:stretch>
        </p:blipFill>
        <p:spPr>
          <a:xfrm>
            <a:off x="6708758" y="4700775"/>
            <a:ext cx="4358797" cy="253255"/>
          </a:xfrm>
          <a:prstGeom prst="rect">
            <a:avLst/>
          </a:prstGeom>
        </p:spPr>
      </p:pic>
      <p:grpSp>
        <p:nvGrpSpPr>
          <p:cNvPr id="20" name="Group 1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1" name="Freeform: Shape 2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5AAE011D-6AC7-0492-914F-BDFCD923FFAC}"/>
              </a:ext>
            </a:extLst>
          </p:cNvPr>
          <p:cNvSpPr>
            <a:spLocks noGrp="1"/>
          </p:cNvSpPr>
          <p:nvPr>
            <p:ph type="title"/>
          </p:nvPr>
        </p:nvSpPr>
        <p:spPr>
          <a:xfrm>
            <a:off x="1014985" y="819015"/>
            <a:ext cx="5392454" cy="2754480"/>
          </a:xfrm>
        </p:spPr>
        <p:txBody>
          <a:bodyPr anchor="b">
            <a:normAutofit/>
          </a:bodyPr>
          <a:lstStyle/>
          <a:p>
            <a:r>
              <a:rPr lang="en-US" sz="4800">
                <a:solidFill>
                  <a:schemeClr val="bg1"/>
                </a:solidFill>
              </a:rPr>
              <a:t>Family Intake and Engagement</a:t>
            </a:r>
          </a:p>
        </p:txBody>
      </p:sp>
      <p:sp>
        <p:nvSpPr>
          <p:cNvPr id="3" name="Content Placeholder 2">
            <a:extLst>
              <a:ext uri="{FF2B5EF4-FFF2-40B4-BE49-F238E27FC236}">
                <a16:creationId xmlns:a16="http://schemas.microsoft.com/office/drawing/2014/main" id="{3809CAB3-CE52-372E-3E0F-E0BDC4D03A4B}"/>
              </a:ext>
            </a:extLst>
          </p:cNvPr>
          <p:cNvSpPr>
            <a:spLocks noGrp="1"/>
          </p:cNvSpPr>
          <p:nvPr>
            <p:ph idx="1"/>
          </p:nvPr>
        </p:nvSpPr>
        <p:spPr>
          <a:xfrm>
            <a:off x="1014985" y="3627219"/>
            <a:ext cx="5392454" cy="2411765"/>
          </a:xfrm>
        </p:spPr>
        <p:txBody>
          <a:bodyPr vert="horz" lIns="91440" tIns="45720" rIns="91440" bIns="45720" rtlCol="0" anchor="t">
            <a:normAutofit/>
          </a:bodyPr>
          <a:lstStyle/>
          <a:p>
            <a:r>
              <a:rPr lang="en-US" sz="1500">
                <a:solidFill>
                  <a:schemeClr val="bg1"/>
                </a:solidFill>
              </a:rPr>
              <a:t>Connecting with families initially – site orientation</a:t>
            </a:r>
          </a:p>
          <a:p>
            <a:r>
              <a:rPr lang="en-US" sz="1500">
                <a:solidFill>
                  <a:schemeClr val="bg1"/>
                </a:solidFill>
              </a:rPr>
              <a:t>WTS Behavior Support Plan for SY24-25 </a:t>
            </a:r>
          </a:p>
          <a:p>
            <a:r>
              <a:rPr lang="en-US" sz="1500">
                <a:solidFill>
                  <a:schemeClr val="bg1"/>
                </a:solidFill>
              </a:rPr>
              <a:t>Discussion on “unique” strategies for connecting with families during the year – why and how do you choose family engagement activities?</a:t>
            </a:r>
            <a:endParaRPr lang="en-US" sz="1500">
              <a:solidFill>
                <a:schemeClr val="bg1"/>
              </a:solidFill>
              <a:cs typeface="Calibri"/>
            </a:endParaRPr>
          </a:p>
          <a:p>
            <a:endParaRPr lang="en-US" sz="1500">
              <a:solidFill>
                <a:schemeClr val="bg1"/>
              </a:solidFill>
            </a:endParaRPr>
          </a:p>
          <a:p>
            <a:pPr marL="0" indent="0">
              <a:buNone/>
            </a:pPr>
            <a:endParaRPr lang="en-US" sz="1500">
              <a:solidFill>
                <a:schemeClr val="bg1"/>
              </a:solidFill>
            </a:endParaRPr>
          </a:p>
          <a:p>
            <a:endParaRPr lang="en-US" sz="1500">
              <a:solidFill>
                <a:schemeClr val="bg1"/>
              </a:solidFill>
            </a:endParaRPr>
          </a:p>
        </p:txBody>
      </p:sp>
    </p:spTree>
    <p:extLst>
      <p:ext uri="{BB962C8B-B14F-4D97-AF65-F5344CB8AC3E}">
        <p14:creationId xmlns:p14="http://schemas.microsoft.com/office/powerpoint/2010/main" val="244051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908834" y="5925317"/>
            <a:ext cx="1840693" cy="729894"/>
            <a:chOff x="0" y="0"/>
            <a:chExt cx="701657" cy="278230"/>
          </a:xfrm>
        </p:grpSpPr>
        <p:sp>
          <p:nvSpPr>
            <p:cNvPr id="4" name="Freeform 4"/>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endParaRPr lang="en-US"/>
            </a:p>
          </p:txBody>
        </p:sp>
        <p:sp>
          <p:nvSpPr>
            <p:cNvPr id="5" name="TextBox 5"/>
            <p:cNvSpPr txBox="1"/>
            <p:nvPr/>
          </p:nvSpPr>
          <p:spPr>
            <a:xfrm>
              <a:off x="65780" y="-12016"/>
              <a:ext cx="570097" cy="26416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Freeform 6"/>
          <p:cNvSpPr/>
          <p:nvPr/>
        </p:nvSpPr>
        <p:spPr>
          <a:xfrm rot="-183231">
            <a:off x="868403" y="592807"/>
            <a:ext cx="2450615" cy="2450615"/>
          </a:xfrm>
          <a:custGeom>
            <a:avLst/>
            <a:gdLst/>
            <a:ahLst/>
            <a:cxnLst/>
            <a:rect l="l" t="t" r="r" b="b"/>
            <a:pathLst>
              <a:path w="3675923" h="3675923">
                <a:moveTo>
                  <a:pt x="0" y="0"/>
                </a:moveTo>
                <a:lnTo>
                  <a:pt x="3675923" y="0"/>
                </a:lnTo>
                <a:lnTo>
                  <a:pt x="3675923" y="3675923"/>
                </a:lnTo>
                <a:lnTo>
                  <a:pt x="0" y="3675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564837" y="522919"/>
            <a:ext cx="8666273" cy="5503083"/>
          </a:xfrm>
          <a:custGeom>
            <a:avLst/>
            <a:gdLst/>
            <a:ahLst/>
            <a:cxnLst/>
            <a:rect l="l" t="t" r="r" b="b"/>
            <a:pathLst>
              <a:path w="12999409" h="8254624">
                <a:moveTo>
                  <a:pt x="0" y="0"/>
                </a:moveTo>
                <a:lnTo>
                  <a:pt x="12999408" y="0"/>
                </a:lnTo>
                <a:lnTo>
                  <a:pt x="12999408" y="8254625"/>
                </a:lnTo>
                <a:lnTo>
                  <a:pt x="0" y="82546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81454">
            <a:off x="3174364" y="4515144"/>
            <a:ext cx="5234331" cy="1145010"/>
          </a:xfrm>
          <a:custGeom>
            <a:avLst/>
            <a:gdLst/>
            <a:ahLst/>
            <a:cxnLst/>
            <a:rect l="l" t="t" r="r" b="b"/>
            <a:pathLst>
              <a:path w="7851496" h="1717515">
                <a:moveTo>
                  <a:pt x="0" y="0"/>
                </a:moveTo>
                <a:lnTo>
                  <a:pt x="7851495" y="0"/>
                </a:lnTo>
                <a:lnTo>
                  <a:pt x="7851495" y="1717515"/>
                </a:lnTo>
                <a:lnTo>
                  <a:pt x="0" y="17175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2255839" y="874044"/>
            <a:ext cx="7421430" cy="39626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0263"/>
              </a:lnSpc>
              <a:spcBef>
                <a:spcPct val="0"/>
              </a:spcBef>
            </a:pPr>
            <a:r>
              <a:rPr lang="en-US" sz="7331">
                <a:solidFill>
                  <a:srgbClr val="FFFFFF"/>
                </a:solidFill>
                <a:latin typeface="Blueberry"/>
                <a:ea typeface="Blueberry"/>
                <a:cs typeface="Blueberry"/>
                <a:sym typeface="Blueberry"/>
              </a:rPr>
              <a:t>Welcome to Frankie Lemmon School</a:t>
            </a:r>
          </a:p>
        </p:txBody>
      </p:sp>
      <p:sp>
        <p:nvSpPr>
          <p:cNvPr id="10" name="Freeform 10"/>
          <p:cNvSpPr/>
          <p:nvPr/>
        </p:nvSpPr>
        <p:spPr>
          <a:xfrm rot="-2700000">
            <a:off x="2612839" y="1530851"/>
            <a:ext cx="801562" cy="650267"/>
          </a:xfrm>
          <a:custGeom>
            <a:avLst/>
            <a:gdLst/>
            <a:ahLst/>
            <a:cxnLst/>
            <a:rect l="l" t="t" r="r" b="b"/>
            <a:pathLst>
              <a:path w="1202343" h="975401">
                <a:moveTo>
                  <a:pt x="0" y="0"/>
                </a:moveTo>
                <a:lnTo>
                  <a:pt x="1202343" y="0"/>
                </a:lnTo>
                <a:lnTo>
                  <a:pt x="1202343" y="975400"/>
                </a:lnTo>
                <a:lnTo>
                  <a:pt x="0" y="975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609520">
            <a:off x="8613561" y="-1475377"/>
            <a:ext cx="1990254" cy="275035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394651" y="5225968"/>
            <a:ext cx="1959488" cy="2707835"/>
          </a:xfrm>
          <a:custGeom>
            <a:avLst/>
            <a:gdLst/>
            <a:ahLst/>
            <a:cxnLst/>
            <a:rect l="l" t="t" r="r" b="b"/>
            <a:pathLst>
              <a:path w="2939232" h="4061753">
                <a:moveTo>
                  <a:pt x="0" y="0"/>
                </a:moveTo>
                <a:lnTo>
                  <a:pt x="2939232" y="0"/>
                </a:lnTo>
                <a:lnTo>
                  <a:pt x="2939232" y="4061754"/>
                </a:lnTo>
                <a:lnTo>
                  <a:pt x="0" y="40617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rot="1389761">
            <a:off x="602077" y="4304512"/>
            <a:ext cx="607876" cy="614793"/>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a:off x="10879798" y="-1022635"/>
            <a:ext cx="2476329" cy="2451566"/>
          </a:xfrm>
          <a:custGeom>
            <a:avLst/>
            <a:gdLst/>
            <a:ahLst/>
            <a:cxnLst/>
            <a:rect l="l" t="t" r="r" b="b"/>
            <a:pathLst>
              <a:path w="3714494" h="3677349">
                <a:moveTo>
                  <a:pt x="0" y="0"/>
                </a:moveTo>
                <a:lnTo>
                  <a:pt x="3714494" y="0"/>
                </a:lnTo>
                <a:lnTo>
                  <a:pt x="3714494" y="3677349"/>
                </a:lnTo>
                <a:lnTo>
                  <a:pt x="0" y="367734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rot="-4686742">
            <a:off x="4866682" y="6250121"/>
            <a:ext cx="2458636" cy="2434049"/>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Freeform 16"/>
          <p:cNvSpPr/>
          <p:nvPr/>
        </p:nvSpPr>
        <p:spPr>
          <a:xfrm>
            <a:off x="8311127" y="5260954"/>
            <a:ext cx="4876800" cy="1530096"/>
          </a:xfrm>
          <a:custGeom>
            <a:avLst/>
            <a:gdLst/>
            <a:ahLst/>
            <a:cxnLst/>
            <a:rect l="l" t="t" r="r" b="b"/>
            <a:pathLst>
              <a:path w="7315200" h="2295144">
                <a:moveTo>
                  <a:pt x="0" y="0"/>
                </a:moveTo>
                <a:lnTo>
                  <a:pt x="7315200" y="0"/>
                </a:lnTo>
                <a:lnTo>
                  <a:pt x="7315200" y="2295144"/>
                </a:lnTo>
                <a:lnTo>
                  <a:pt x="0" y="229514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TextBox 17"/>
          <p:cNvSpPr txBox="1"/>
          <p:nvPr/>
        </p:nvSpPr>
        <p:spPr>
          <a:xfrm>
            <a:off x="3391216" y="4694692"/>
            <a:ext cx="4919911" cy="5972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7"/>
              </a:lnSpc>
            </a:pPr>
            <a:r>
              <a:rPr lang="en-US" sz="1733">
                <a:solidFill>
                  <a:srgbClr val="000000"/>
                </a:solidFill>
                <a:latin typeface="Nunito"/>
                <a:ea typeface="Nunito"/>
                <a:cs typeface="Nunito"/>
                <a:sym typeface="Nunito"/>
              </a:rPr>
              <a:t>Admissions &amp; Enrollment for </a:t>
            </a:r>
          </a:p>
          <a:p>
            <a:pPr algn="ctr">
              <a:lnSpc>
                <a:spcPts val="2427"/>
              </a:lnSpc>
              <a:spcBef>
                <a:spcPct val="0"/>
              </a:spcBef>
            </a:pPr>
            <a:r>
              <a:rPr lang="en-US" sz="1733">
                <a:solidFill>
                  <a:srgbClr val="000000"/>
                </a:solidFill>
                <a:latin typeface="Nunito"/>
                <a:ea typeface="Nunito"/>
                <a:cs typeface="Nunito"/>
                <a:sym typeface="Nunito"/>
              </a:rPr>
              <a:t>Wake Three School (WTS) &amp; NC Pre-K (NCPK) Families</a:t>
            </a:r>
          </a:p>
        </p:txBody>
      </p:sp>
    </p:spTree>
    <p:extLst>
      <p:ext uri="{BB962C8B-B14F-4D97-AF65-F5344CB8AC3E}">
        <p14:creationId xmlns:p14="http://schemas.microsoft.com/office/powerpoint/2010/main" val="343784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22396" y="698200"/>
            <a:ext cx="11636978" cy="14362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1184"/>
              </a:lnSpc>
              <a:spcBef>
                <a:spcPct val="0"/>
              </a:spcBef>
            </a:pPr>
            <a:r>
              <a:rPr lang="en-US" sz="7988">
                <a:solidFill>
                  <a:srgbClr val="204872"/>
                </a:solidFill>
                <a:latin typeface="Blueberry"/>
                <a:ea typeface="Blueberry"/>
                <a:cs typeface="Blueberry"/>
                <a:sym typeface="Blueberry"/>
              </a:rPr>
              <a:t>Process for Enrolling</a:t>
            </a:r>
          </a:p>
        </p:txBody>
      </p:sp>
      <p:sp>
        <p:nvSpPr>
          <p:cNvPr id="4" name="Freeform 4"/>
          <p:cNvSpPr/>
          <p:nvPr/>
        </p:nvSpPr>
        <p:spPr>
          <a:xfrm rot="5400000" flipH="1" flipV="1">
            <a:off x="10758600" y="-507408"/>
            <a:ext cx="1962390" cy="2053067"/>
          </a:xfrm>
          <a:custGeom>
            <a:avLst/>
            <a:gdLst/>
            <a:ahLst/>
            <a:cxnLst/>
            <a:rect l="l" t="t" r="r" b="b"/>
            <a:pathLst>
              <a:path w="2943585" h="3079600">
                <a:moveTo>
                  <a:pt x="2943585" y="3079601"/>
                </a:moveTo>
                <a:lnTo>
                  <a:pt x="0" y="3079601"/>
                </a:lnTo>
                <a:lnTo>
                  <a:pt x="0" y="0"/>
                </a:lnTo>
                <a:lnTo>
                  <a:pt x="2943585" y="0"/>
                </a:lnTo>
                <a:lnTo>
                  <a:pt x="2943585" y="307960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9939157">
            <a:off x="4950410" y="-1580571"/>
            <a:ext cx="2393381" cy="2369447"/>
          </a:xfrm>
          <a:custGeom>
            <a:avLst/>
            <a:gdLst/>
            <a:ahLst/>
            <a:cxnLst/>
            <a:rect l="l" t="t" r="r" b="b"/>
            <a:pathLst>
              <a:path w="3590071" h="3554171">
                <a:moveTo>
                  <a:pt x="0" y="0"/>
                </a:moveTo>
                <a:lnTo>
                  <a:pt x="3590071" y="0"/>
                </a:lnTo>
                <a:lnTo>
                  <a:pt x="3590071" y="3554171"/>
                </a:lnTo>
                <a:lnTo>
                  <a:pt x="0" y="35541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flipV="1">
            <a:off x="4597943" y="3146416"/>
            <a:ext cx="2035055" cy="2089021"/>
          </a:xfrm>
          <a:custGeom>
            <a:avLst/>
            <a:gdLst/>
            <a:ahLst/>
            <a:cxnLst/>
            <a:rect l="l" t="t" r="r" b="b"/>
            <a:pathLst>
              <a:path w="3052582" h="3133531">
                <a:moveTo>
                  <a:pt x="3052582" y="3133531"/>
                </a:moveTo>
                <a:lnTo>
                  <a:pt x="0" y="3133531"/>
                </a:lnTo>
                <a:lnTo>
                  <a:pt x="0" y="0"/>
                </a:lnTo>
                <a:lnTo>
                  <a:pt x="3052582" y="0"/>
                </a:lnTo>
                <a:lnTo>
                  <a:pt x="3052582" y="313353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939157">
            <a:off x="8121041" y="6138255"/>
            <a:ext cx="2227191" cy="2204919"/>
          </a:xfrm>
          <a:custGeom>
            <a:avLst/>
            <a:gdLst/>
            <a:ahLst/>
            <a:cxnLst/>
            <a:rect l="l" t="t" r="r" b="b"/>
            <a:pathLst>
              <a:path w="3340787" h="3307379">
                <a:moveTo>
                  <a:pt x="0" y="0"/>
                </a:moveTo>
                <a:lnTo>
                  <a:pt x="3340787" y="0"/>
                </a:lnTo>
                <a:lnTo>
                  <a:pt x="3340787" y="3307379"/>
                </a:lnTo>
                <a:lnTo>
                  <a:pt x="0" y="33073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86591" y="5971992"/>
            <a:ext cx="528646" cy="540815"/>
          </a:xfrm>
          <a:custGeom>
            <a:avLst/>
            <a:gdLst/>
            <a:ahLst/>
            <a:cxnLst/>
            <a:rect l="l" t="t" r="r" b="b"/>
            <a:pathLst>
              <a:path w="792969" h="811222">
                <a:moveTo>
                  <a:pt x="0" y="0"/>
                </a:moveTo>
                <a:lnTo>
                  <a:pt x="792969" y="0"/>
                </a:lnTo>
                <a:lnTo>
                  <a:pt x="792969" y="811222"/>
                </a:lnTo>
                <a:lnTo>
                  <a:pt x="0" y="8112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2449221">
            <a:off x="9619430" y="417684"/>
            <a:ext cx="604075" cy="951370"/>
          </a:xfrm>
          <a:custGeom>
            <a:avLst/>
            <a:gdLst/>
            <a:ahLst/>
            <a:cxnLst/>
            <a:rect l="l" t="t" r="r" b="b"/>
            <a:pathLst>
              <a:path w="906113" h="1427055">
                <a:moveTo>
                  <a:pt x="0" y="0"/>
                </a:moveTo>
                <a:lnTo>
                  <a:pt x="906113" y="0"/>
                </a:lnTo>
                <a:lnTo>
                  <a:pt x="906113" y="1427055"/>
                </a:lnTo>
                <a:lnTo>
                  <a:pt x="0" y="1427055"/>
                </a:lnTo>
                <a:lnTo>
                  <a:pt x="0" y="0"/>
                </a:lnTo>
                <a:close/>
              </a:path>
            </a:pathLst>
          </a:custGeom>
          <a:blipFill>
            <a:blip r:embed="rId11">
              <a:extLst>
                <a:ext uri="{96DAC541-7B7A-43D3-8B79-37D633B846F1}">
                  <asvg:svgBlip xmlns:asvg="http://schemas.microsoft.com/office/drawing/2016/SVG/main" r:embed="rId12"/>
                </a:ext>
              </a:extLst>
            </a:blip>
            <a:stretch>
              <a:fillRect l="-128504" b="-14439"/>
            </a:stretch>
          </a:blipFill>
        </p:spPr>
        <p:txBody>
          <a:bodyPr/>
          <a:lstStyle/>
          <a:p>
            <a:endParaRPr lang="en-US"/>
          </a:p>
        </p:txBody>
      </p:sp>
      <p:sp>
        <p:nvSpPr>
          <p:cNvPr id="10" name="Freeform 10"/>
          <p:cNvSpPr/>
          <p:nvPr/>
        </p:nvSpPr>
        <p:spPr>
          <a:xfrm>
            <a:off x="222396" y="959626"/>
            <a:ext cx="879007" cy="964617"/>
          </a:xfrm>
          <a:custGeom>
            <a:avLst/>
            <a:gdLst/>
            <a:ahLst/>
            <a:cxnLst/>
            <a:rect l="l" t="t" r="r" b="b"/>
            <a:pathLst>
              <a:path w="1318510" h="1446925">
                <a:moveTo>
                  <a:pt x="0" y="0"/>
                </a:moveTo>
                <a:lnTo>
                  <a:pt x="1318510" y="0"/>
                </a:lnTo>
                <a:lnTo>
                  <a:pt x="1318510" y="1446925"/>
                </a:lnTo>
                <a:lnTo>
                  <a:pt x="0" y="14469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4523374" y="2074444"/>
            <a:ext cx="3800190" cy="1247729"/>
          </a:xfrm>
          <a:custGeom>
            <a:avLst/>
            <a:gdLst/>
            <a:ahLst/>
            <a:cxnLst/>
            <a:rect l="l" t="t" r="r" b="b"/>
            <a:pathLst>
              <a:path w="5700285" h="1871594">
                <a:moveTo>
                  <a:pt x="0" y="0"/>
                </a:moveTo>
                <a:lnTo>
                  <a:pt x="5700285" y="0"/>
                </a:lnTo>
                <a:lnTo>
                  <a:pt x="5700285" y="1871593"/>
                </a:lnTo>
                <a:lnTo>
                  <a:pt x="0" y="18715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flipH="1">
            <a:off x="-589595" y="4455996"/>
            <a:ext cx="4098255" cy="1345594"/>
          </a:xfrm>
          <a:custGeom>
            <a:avLst/>
            <a:gdLst/>
            <a:ahLst/>
            <a:cxnLst/>
            <a:rect l="l" t="t" r="r" b="b"/>
            <a:pathLst>
              <a:path w="6147383" h="2018391">
                <a:moveTo>
                  <a:pt x="6147383" y="0"/>
                </a:moveTo>
                <a:lnTo>
                  <a:pt x="0" y="0"/>
                </a:lnTo>
                <a:lnTo>
                  <a:pt x="0" y="2018390"/>
                </a:lnTo>
                <a:lnTo>
                  <a:pt x="6147383" y="2018390"/>
                </a:lnTo>
                <a:lnTo>
                  <a:pt x="6147383"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2697849" y="3514528"/>
            <a:ext cx="3651051" cy="1198762"/>
          </a:xfrm>
          <a:custGeom>
            <a:avLst/>
            <a:gdLst/>
            <a:ahLst/>
            <a:cxnLst/>
            <a:rect l="l" t="t" r="r" b="b"/>
            <a:pathLst>
              <a:path w="5476577" h="1798143">
                <a:moveTo>
                  <a:pt x="0" y="0"/>
                </a:moveTo>
                <a:lnTo>
                  <a:pt x="5476577" y="0"/>
                </a:lnTo>
                <a:lnTo>
                  <a:pt x="5476577" y="1798143"/>
                </a:lnTo>
                <a:lnTo>
                  <a:pt x="0" y="17981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a:off x="7323955" y="2995192"/>
            <a:ext cx="4876800" cy="213360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661899" y="2487408"/>
            <a:ext cx="1706675" cy="2329931"/>
          </a:xfrm>
          <a:custGeom>
            <a:avLst/>
            <a:gdLst/>
            <a:ahLst/>
            <a:cxnLst/>
            <a:rect l="l" t="t" r="r" b="b"/>
            <a:pathLst>
              <a:path w="2560012" h="3494897">
                <a:moveTo>
                  <a:pt x="0" y="0"/>
                </a:moveTo>
                <a:lnTo>
                  <a:pt x="2560012" y="0"/>
                </a:lnTo>
                <a:lnTo>
                  <a:pt x="2560012" y="3494897"/>
                </a:lnTo>
                <a:lnTo>
                  <a:pt x="0" y="349489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TextBox 16"/>
          <p:cNvSpPr txBox="1"/>
          <p:nvPr/>
        </p:nvSpPr>
        <p:spPr>
          <a:xfrm>
            <a:off x="2918118" y="3592511"/>
            <a:ext cx="3319205" cy="10112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6"/>
              </a:lnSpc>
              <a:spcBef>
                <a:spcPct val="0"/>
              </a:spcBef>
            </a:pPr>
            <a:r>
              <a:rPr lang="en-US" sz="1933">
                <a:solidFill>
                  <a:srgbClr val="000000"/>
                </a:solidFill>
                <a:latin typeface="Nunito"/>
                <a:ea typeface="Nunito"/>
                <a:cs typeface="Nunito"/>
                <a:sym typeface="Nunito"/>
              </a:rPr>
              <a:t>When you come to visit, be sure to bring your completed forms (sent to your email)!</a:t>
            </a:r>
          </a:p>
        </p:txBody>
      </p:sp>
      <p:sp>
        <p:nvSpPr>
          <p:cNvPr id="17" name="TextBox 17"/>
          <p:cNvSpPr txBox="1"/>
          <p:nvPr/>
        </p:nvSpPr>
        <p:spPr>
          <a:xfrm>
            <a:off x="4869527" y="2158950"/>
            <a:ext cx="3210511" cy="10112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7"/>
              </a:lnSpc>
              <a:spcBef>
                <a:spcPct val="0"/>
              </a:spcBef>
            </a:pPr>
            <a:r>
              <a:rPr lang="en-US" sz="1933">
                <a:solidFill>
                  <a:srgbClr val="000000"/>
                </a:solidFill>
                <a:latin typeface="Nunito"/>
                <a:ea typeface="Nunito"/>
                <a:cs typeface="Nunito"/>
                <a:sym typeface="Nunito"/>
              </a:rPr>
              <a:t>Schedule a visit to the school by choosing a day/time at this link: </a:t>
            </a:r>
            <a:r>
              <a:rPr lang="en-US" sz="1933" u="sng">
                <a:solidFill>
                  <a:srgbClr val="000000"/>
                </a:solidFill>
                <a:latin typeface="Nunito"/>
                <a:ea typeface="Nunito"/>
                <a:cs typeface="Nunito"/>
                <a:sym typeface="Nunito"/>
                <a:hlinkClick r:id="rId23" tooltip="https://outlook.office.com/bookwithme/user/421a4a745b074628a1e86f75d445798b@frankielemmonschool.org/meetingtype/wT67tTrsUkOK9Vg5U8vjsw2?anonymous&amp;ep=mcard"/>
              </a:rPr>
              <a:t>Calendar Booking</a:t>
            </a:r>
          </a:p>
        </p:txBody>
      </p:sp>
      <p:sp>
        <p:nvSpPr>
          <p:cNvPr id="18" name="TextBox 18"/>
          <p:cNvSpPr txBox="1"/>
          <p:nvPr/>
        </p:nvSpPr>
        <p:spPr>
          <a:xfrm>
            <a:off x="-244974" y="4873895"/>
            <a:ext cx="3920339" cy="6682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7"/>
              </a:lnSpc>
              <a:spcBef>
                <a:spcPct val="0"/>
              </a:spcBef>
            </a:pPr>
            <a:r>
              <a:rPr lang="en-US" sz="1933">
                <a:solidFill>
                  <a:srgbClr val="EFEFEF"/>
                </a:solidFill>
                <a:latin typeface="Nunito"/>
                <a:ea typeface="Nunito"/>
                <a:cs typeface="Nunito"/>
                <a:sym typeface="Nunito"/>
              </a:rPr>
              <a:t>Parents Complete Enrollment Forms sent by email</a:t>
            </a:r>
          </a:p>
        </p:txBody>
      </p:sp>
      <p:sp>
        <p:nvSpPr>
          <p:cNvPr id="19" name="Freeform 19"/>
          <p:cNvSpPr/>
          <p:nvPr/>
        </p:nvSpPr>
        <p:spPr>
          <a:xfrm>
            <a:off x="3852650" y="5218648"/>
            <a:ext cx="4588901" cy="1506689"/>
          </a:xfrm>
          <a:custGeom>
            <a:avLst/>
            <a:gdLst/>
            <a:ahLst/>
            <a:cxnLst/>
            <a:rect l="l" t="t" r="r" b="b"/>
            <a:pathLst>
              <a:path w="6883351" h="2260034">
                <a:moveTo>
                  <a:pt x="0" y="0"/>
                </a:moveTo>
                <a:lnTo>
                  <a:pt x="6883351" y="0"/>
                </a:lnTo>
                <a:lnTo>
                  <a:pt x="6883351" y="2260034"/>
                </a:lnTo>
                <a:lnTo>
                  <a:pt x="0" y="226003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TextBox 20"/>
          <p:cNvSpPr txBox="1"/>
          <p:nvPr/>
        </p:nvSpPr>
        <p:spPr>
          <a:xfrm>
            <a:off x="4072920" y="5296631"/>
            <a:ext cx="4291981" cy="13540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6"/>
              </a:lnSpc>
              <a:spcBef>
                <a:spcPct val="0"/>
              </a:spcBef>
            </a:pPr>
            <a:r>
              <a:rPr lang="en-US" sz="1933">
                <a:solidFill>
                  <a:srgbClr val="000000"/>
                </a:solidFill>
                <a:latin typeface="Nunito"/>
                <a:ea typeface="Nunito"/>
                <a:cs typeface="Nunito"/>
                <a:sym typeface="Nunito"/>
              </a:rPr>
              <a:t>When you visit the school, you will have a family intake meeting &amp; your child will participate in a brief play session with a teacher.</a:t>
            </a:r>
          </a:p>
        </p:txBody>
      </p:sp>
      <p:sp>
        <p:nvSpPr>
          <p:cNvPr id="21" name="Freeform 21"/>
          <p:cNvSpPr/>
          <p:nvPr/>
        </p:nvSpPr>
        <p:spPr>
          <a:xfrm flipH="1">
            <a:off x="9455355" y="5128792"/>
            <a:ext cx="3060186" cy="1004761"/>
          </a:xfrm>
          <a:custGeom>
            <a:avLst/>
            <a:gdLst/>
            <a:ahLst/>
            <a:cxnLst/>
            <a:rect l="l" t="t" r="r" b="b"/>
            <a:pathLst>
              <a:path w="4590279" h="1507141">
                <a:moveTo>
                  <a:pt x="4590279" y="0"/>
                </a:moveTo>
                <a:lnTo>
                  <a:pt x="0" y="0"/>
                </a:lnTo>
                <a:lnTo>
                  <a:pt x="0" y="1507142"/>
                </a:lnTo>
                <a:lnTo>
                  <a:pt x="4590279" y="1507142"/>
                </a:lnTo>
                <a:lnTo>
                  <a:pt x="4590279"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2" name="TextBox 22"/>
          <p:cNvSpPr txBox="1"/>
          <p:nvPr/>
        </p:nvSpPr>
        <p:spPr>
          <a:xfrm>
            <a:off x="9762355" y="5281114"/>
            <a:ext cx="2446187" cy="6683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7"/>
              </a:lnSpc>
            </a:pPr>
            <a:r>
              <a:rPr lang="en-US" sz="1933">
                <a:solidFill>
                  <a:srgbClr val="EFEFEF"/>
                </a:solidFill>
                <a:latin typeface="Nunito"/>
                <a:ea typeface="Nunito"/>
                <a:cs typeface="Nunito"/>
                <a:sym typeface="Nunito"/>
              </a:rPr>
              <a:t>Parents &amp; Children </a:t>
            </a:r>
          </a:p>
          <a:p>
            <a:pPr algn="ctr">
              <a:lnSpc>
                <a:spcPts val="2707"/>
              </a:lnSpc>
              <a:spcBef>
                <a:spcPct val="0"/>
              </a:spcBef>
            </a:pPr>
            <a:r>
              <a:rPr lang="en-US" sz="1933">
                <a:solidFill>
                  <a:srgbClr val="EFEFEF"/>
                </a:solidFill>
                <a:latin typeface="Nunito"/>
                <a:ea typeface="Nunito"/>
                <a:cs typeface="Nunito"/>
                <a:sym typeface="Nunito"/>
              </a:rPr>
              <a:t>Visit the School</a:t>
            </a:r>
          </a:p>
        </p:txBody>
      </p:sp>
    </p:spTree>
    <p:extLst>
      <p:ext uri="{BB962C8B-B14F-4D97-AF65-F5344CB8AC3E}">
        <p14:creationId xmlns:p14="http://schemas.microsoft.com/office/powerpoint/2010/main" val="164048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txBody>
          <a:bodyPr/>
          <a:lstStyle/>
          <a:p>
            <a:endParaRPr lang="en-US"/>
          </a:p>
        </p:txBody>
      </p:sp>
      <p:sp>
        <p:nvSpPr>
          <p:cNvPr id="3" name="Freeform 3"/>
          <p:cNvSpPr/>
          <p:nvPr/>
        </p:nvSpPr>
        <p:spPr>
          <a:xfrm rot="172454">
            <a:off x="-1869194" y="-558991"/>
            <a:ext cx="6577851" cy="8183951"/>
          </a:xfrm>
          <a:custGeom>
            <a:avLst/>
            <a:gdLst/>
            <a:ahLst/>
            <a:cxnLst/>
            <a:rect l="l" t="t" r="r" b="b"/>
            <a:pathLst>
              <a:path w="9866776" h="12275927">
                <a:moveTo>
                  <a:pt x="0" y="0"/>
                </a:moveTo>
                <a:lnTo>
                  <a:pt x="9866776" y="0"/>
                </a:lnTo>
                <a:lnTo>
                  <a:pt x="9866776" y="12275927"/>
                </a:lnTo>
                <a:lnTo>
                  <a:pt x="0" y="122759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62740" y="780047"/>
            <a:ext cx="3590848" cy="323165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638"/>
              </a:lnSpc>
              <a:spcBef>
                <a:spcPct val="0"/>
              </a:spcBef>
            </a:pPr>
            <a:r>
              <a:rPr lang="en-US" sz="9027">
                <a:solidFill>
                  <a:srgbClr val="FFFFFF"/>
                </a:solidFill>
                <a:latin typeface="Blueberry"/>
                <a:ea typeface="Blueberry"/>
                <a:cs typeface="Blueberry"/>
                <a:sym typeface="Blueberry"/>
              </a:rPr>
              <a:t>Form #1</a:t>
            </a:r>
          </a:p>
        </p:txBody>
      </p:sp>
      <p:sp>
        <p:nvSpPr>
          <p:cNvPr id="5" name="Freeform 5"/>
          <p:cNvSpPr/>
          <p:nvPr/>
        </p:nvSpPr>
        <p:spPr>
          <a:xfrm rot="2022779">
            <a:off x="2549188" y="2118126"/>
            <a:ext cx="786274" cy="637865"/>
          </a:xfrm>
          <a:custGeom>
            <a:avLst/>
            <a:gdLst/>
            <a:ahLst/>
            <a:cxnLst/>
            <a:rect l="l" t="t" r="r" b="b"/>
            <a:pathLst>
              <a:path w="1179411" h="956797">
                <a:moveTo>
                  <a:pt x="0" y="0"/>
                </a:moveTo>
                <a:lnTo>
                  <a:pt x="1179410" y="0"/>
                </a:lnTo>
                <a:lnTo>
                  <a:pt x="1179410" y="956797"/>
                </a:lnTo>
                <a:lnTo>
                  <a:pt x="0" y="9567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0800000" flipV="1">
            <a:off x="1101815" y="5648696"/>
            <a:ext cx="1928273" cy="158038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2700000">
            <a:off x="997485" y="175153"/>
            <a:ext cx="1660827" cy="77436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4283344" y="154226"/>
            <a:ext cx="3914398" cy="5070157"/>
          </a:xfrm>
          <a:custGeom>
            <a:avLst/>
            <a:gdLst/>
            <a:ahLst/>
            <a:cxnLst/>
            <a:rect l="l" t="t" r="r" b="b"/>
            <a:pathLst>
              <a:path w="5871597" h="7605236">
                <a:moveTo>
                  <a:pt x="0" y="0"/>
                </a:moveTo>
                <a:lnTo>
                  <a:pt x="5871597" y="0"/>
                </a:lnTo>
                <a:lnTo>
                  <a:pt x="5871597" y="7605237"/>
                </a:lnTo>
                <a:lnTo>
                  <a:pt x="0" y="7605237"/>
                </a:lnTo>
                <a:lnTo>
                  <a:pt x="0" y="0"/>
                </a:lnTo>
                <a:close/>
              </a:path>
            </a:pathLst>
          </a:custGeom>
          <a:blipFill>
            <a:blip r:embed="rId11"/>
            <a:stretch>
              <a:fillRect/>
            </a:stretch>
          </a:blipFill>
        </p:spPr>
        <p:txBody>
          <a:bodyPr/>
          <a:lstStyle/>
          <a:p>
            <a:endParaRPr lang="en-US"/>
          </a:p>
        </p:txBody>
      </p:sp>
      <p:sp>
        <p:nvSpPr>
          <p:cNvPr id="9" name="Freeform 9"/>
          <p:cNvSpPr/>
          <p:nvPr/>
        </p:nvSpPr>
        <p:spPr>
          <a:xfrm>
            <a:off x="8316439" y="2470205"/>
            <a:ext cx="3694787" cy="4586355"/>
          </a:xfrm>
          <a:custGeom>
            <a:avLst/>
            <a:gdLst/>
            <a:ahLst/>
            <a:cxnLst/>
            <a:rect l="l" t="t" r="r" b="b"/>
            <a:pathLst>
              <a:path w="5542180" h="6879533">
                <a:moveTo>
                  <a:pt x="0" y="0"/>
                </a:moveTo>
                <a:lnTo>
                  <a:pt x="5542180" y="0"/>
                </a:lnTo>
                <a:lnTo>
                  <a:pt x="5542180" y="6879532"/>
                </a:lnTo>
                <a:lnTo>
                  <a:pt x="0" y="6879532"/>
                </a:lnTo>
                <a:lnTo>
                  <a:pt x="0" y="0"/>
                </a:lnTo>
                <a:close/>
              </a:path>
            </a:pathLst>
          </a:custGeom>
          <a:blipFill>
            <a:blip r:embed="rId12"/>
            <a:stretch>
              <a:fillRect/>
            </a:stretch>
          </a:blipFill>
        </p:spPr>
        <p:txBody>
          <a:bodyPr/>
          <a:lstStyle/>
          <a:p>
            <a:endParaRPr lang="en-US"/>
          </a:p>
        </p:txBody>
      </p:sp>
      <p:sp>
        <p:nvSpPr>
          <p:cNvPr id="10" name="TextBox 10"/>
          <p:cNvSpPr txBox="1"/>
          <p:nvPr/>
        </p:nvSpPr>
        <p:spPr>
          <a:xfrm>
            <a:off x="271263" y="4173941"/>
            <a:ext cx="4119665" cy="12054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666"/>
              </a:lnSpc>
            </a:pPr>
            <a:r>
              <a:rPr lang="en-US" sz="3333" spc="426">
                <a:solidFill>
                  <a:srgbClr val="FFBB00"/>
                </a:solidFill>
                <a:latin typeface="Blueberry"/>
                <a:ea typeface="Blueberry"/>
                <a:cs typeface="Blueberry"/>
                <a:sym typeface="Blueberry"/>
              </a:rPr>
              <a:t>Application </a:t>
            </a:r>
          </a:p>
          <a:p>
            <a:pPr marL="0" lvl="0" indent="0" algn="ctr">
              <a:lnSpc>
                <a:spcPts val="4666"/>
              </a:lnSpc>
            </a:pPr>
            <a:r>
              <a:rPr lang="en-US" sz="3333" spc="426">
                <a:solidFill>
                  <a:srgbClr val="FFBB00"/>
                </a:solidFill>
                <a:latin typeface="Blueberry"/>
                <a:ea typeface="Blueberry"/>
                <a:cs typeface="Blueberry"/>
                <a:sym typeface="Blueberry"/>
              </a:rPr>
              <a:t>for Enrollment</a:t>
            </a:r>
          </a:p>
        </p:txBody>
      </p:sp>
    </p:spTree>
    <p:extLst>
      <p:ext uri="{BB962C8B-B14F-4D97-AF65-F5344CB8AC3E}">
        <p14:creationId xmlns:p14="http://schemas.microsoft.com/office/powerpoint/2010/main" val="4040731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WCSS blue">
      <a:dk1>
        <a:srgbClr val="1371A2"/>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1043575-5a5b-4130-9c98-3e229fff8b60" xsi:nil="true"/>
    <lcf76f155ced4ddcb4097134ff3c332f xmlns="4fd1fe76-0406-4471-92fc-3fece0c9e32a">
      <Terms xmlns="http://schemas.microsoft.com/office/infopath/2007/PartnerControls"/>
    </lcf76f155ced4ddcb4097134ff3c332f>
    <SharedWithUsers xmlns="d1043575-5a5b-4130-9c98-3e229fff8b6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1FE8DB5E9EEF47A1DBF34D8E82CCA3" ma:contentTypeVersion="18" ma:contentTypeDescription="Create a new document." ma:contentTypeScope="" ma:versionID="c04ddc7f6152092ba8fcf6b7ed419b6d">
  <xsd:schema xmlns:xsd="http://www.w3.org/2001/XMLSchema" xmlns:xs="http://www.w3.org/2001/XMLSchema" xmlns:p="http://schemas.microsoft.com/office/2006/metadata/properties" xmlns:ns2="4fd1fe76-0406-4471-92fc-3fece0c9e32a" xmlns:ns3="d1043575-5a5b-4130-9c98-3e229fff8b60" targetNamespace="http://schemas.microsoft.com/office/2006/metadata/properties" ma:root="true" ma:fieldsID="7b2295a6ef127d7bcbc7c96bea32e995" ns2:_="" ns3:_="">
    <xsd:import namespace="4fd1fe76-0406-4471-92fc-3fece0c9e32a"/>
    <xsd:import namespace="d1043575-5a5b-4130-9c98-3e229fff8b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d1fe76-0406-4471-92fc-3fece0c9e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460988-7651-4c40-8d95-d4dfa361757b"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043575-5a5b-4130-9c98-3e229fff8b6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75b15a-bf2e-480e-a1e8-b6e02d36f4e7}" ma:internalName="TaxCatchAll" ma:showField="CatchAllData" ma:web="d1043575-5a5b-4130-9c98-3e229fff8b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71FED6-4A39-4BB7-AF26-D630B1F26BB1}">
  <ds:schemaRefs>
    <ds:schemaRef ds:uri="4fd1fe76-0406-4471-92fc-3fece0c9e32a"/>
    <ds:schemaRef ds:uri="d1043575-5a5b-4130-9c98-3e229fff8b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E92356-8491-4AAD-A6DB-11A346FA959B}">
  <ds:schemaRefs>
    <ds:schemaRef ds:uri="4fd1fe76-0406-4471-92fc-3fece0c9e32a"/>
    <ds:schemaRef ds:uri="d1043575-5a5b-4130-9c98-3e229fff8b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876E42-D57A-4F9E-B067-794B6C887A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56</Slides>
  <Notes>4</Notes>
  <HiddenSlides>2</HiddenSlides>
  <ScaleCrop>false</ScaleCrop>
  <HeadingPairs>
    <vt:vector size="4" baseType="variant">
      <vt:variant>
        <vt:lpstr>Theme</vt:lpstr>
      </vt:variant>
      <vt:variant>
        <vt:i4>7</vt:i4>
      </vt:variant>
      <vt:variant>
        <vt:lpstr>Slide Titles</vt:lpstr>
      </vt:variant>
      <vt:variant>
        <vt:i4>56</vt:i4>
      </vt:variant>
    </vt:vector>
  </HeadingPairs>
  <TitlesOfParts>
    <vt:vector size="63" baseType="lpstr">
      <vt:lpstr>Office Theme</vt:lpstr>
      <vt:lpstr>Office Theme</vt:lpstr>
      <vt:lpstr>Office Theme</vt:lpstr>
      <vt:lpstr>SketchyVTI</vt:lpstr>
      <vt:lpstr>Simple Light</vt:lpstr>
      <vt:lpstr>Office Theme</vt:lpstr>
      <vt:lpstr>1_Office Theme</vt:lpstr>
      <vt:lpstr>PowerPoint Presentation</vt:lpstr>
      <vt:lpstr>WCSS Wake ThreeSchool Staff</vt:lpstr>
      <vt:lpstr>Director/Designee/Admin Introductions </vt:lpstr>
      <vt:lpstr>Wake ThreeSchool </vt:lpstr>
      <vt:lpstr>WTS SY24-25 Form Submitting  </vt:lpstr>
      <vt:lpstr>Family Intake and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Emotional Learning (SEL) Expectations </vt:lpstr>
      <vt:lpstr>Challenging Behaviors and Behavior Support Plan</vt:lpstr>
      <vt:lpstr>Al’s Pal SEL curriculum </vt:lpstr>
      <vt:lpstr>Application Process  </vt:lpstr>
      <vt:lpstr>Child Eligibility Criteria</vt:lpstr>
      <vt:lpstr>Documentation needed to complete an application  </vt:lpstr>
      <vt:lpstr>Transportation and Resources</vt:lpstr>
      <vt:lpstr>Childcare resources in Wake County</vt:lpstr>
      <vt:lpstr>Updated Reimbursement &amp; Classroom Rates</vt:lpstr>
      <vt:lpstr>COMPENSATION FOR INSTRUCTIONAL STAFF- LEAD TEACHERS</vt:lpstr>
      <vt:lpstr>COMPENSATION FOR INSTRUCTIONAL STAFF- TEACHERS ASSISTANTS</vt:lpstr>
      <vt:lpstr>WTS Classroom Support Needs- Next Steps</vt:lpstr>
      <vt:lpstr>Years of Experience and Compensation for 24-25</vt:lpstr>
      <vt:lpstr>Break for Lunch</vt:lpstr>
      <vt:lpstr>Parent Accepting &amp; Declining of Slot 24-25 SY </vt:lpstr>
      <vt:lpstr>Data &amp; Numbers of Applications</vt:lpstr>
      <vt:lpstr>Attendance Policy </vt:lpstr>
      <vt:lpstr>Attendance Submission  </vt:lpstr>
      <vt:lpstr>Rolling Enrollment &amp; Ongoing Enrollment </vt:lpstr>
      <vt:lpstr>Wake ThreeSchool Remote Learning </vt:lpstr>
      <vt:lpstr>Wake ThreeSchool Remote Learning Form</vt:lpstr>
      <vt:lpstr>Child Health Assessments </vt:lpstr>
      <vt:lpstr>Family Orientation  </vt:lpstr>
      <vt:lpstr> Creative Curriculum &amp; NC Foundations  </vt:lpstr>
      <vt:lpstr>Teaching Strategies SY23-24 Data </vt:lpstr>
      <vt:lpstr>Children Below Fall Winter Spring Checkpoints</vt:lpstr>
      <vt:lpstr> WTS Children Exceeding Fall, Winter, Spring Checkpoint Data ​ </vt:lpstr>
      <vt:lpstr>Teaching Strategies Guide </vt:lpstr>
      <vt:lpstr>Developmental Screening</vt:lpstr>
      <vt:lpstr>Brigance Screening Video  </vt:lpstr>
      <vt:lpstr> Professional Development Requirements &amp; Instructional Staff Standard  </vt:lpstr>
      <vt:lpstr>Family Engagement </vt:lpstr>
      <vt:lpstr>Teaching Strategies Checkpoint Due Dates  </vt:lpstr>
      <vt:lpstr> Child Maltreatment Investigations  </vt:lpstr>
      <vt:lpstr>Lead Teacher/ Teacher Assistant/ Substitute Staff </vt:lpstr>
      <vt:lpstr>Director’s Meeting &amp; Participation </vt:lpstr>
      <vt:lpstr>How can you help your teacher’s? </vt:lpstr>
      <vt:lpstr>Site Monitoring </vt:lpstr>
      <vt:lpstr>Pre-Contracting Forms </vt:lpstr>
      <vt:lpstr>Any Questions??</vt:lpstr>
      <vt:lpstr>BridgeCare Workforce Development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WTS Director’s Onboarding</dc:title>
  <dc:creator>Natasha Williams</dc:creator>
  <cp:revision>2</cp:revision>
  <dcterms:created xsi:type="dcterms:W3CDTF">2023-07-05T15:21:20Z</dcterms:created>
  <dcterms:modified xsi:type="dcterms:W3CDTF">2024-08-06T16:03:06Z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0x010100CB1FE8DB5E9EEF47A1DBF34D8E82CCA3</vt:lpwstr>
  </property>
  <property fmtid="{D5CDD505-2E9C-101B-9397-08002B2CF9AE}" pid="3" name="MediaServiceImageTags">
    <vt:lpwstr/>
  </property>
</Properties>
</file>